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 id="2147483841" r:id="rId3"/>
  </p:sldMasterIdLst>
  <p:notesMasterIdLst>
    <p:notesMasterId r:id="rId27"/>
  </p:notesMasterIdLst>
  <p:sldIdLst>
    <p:sldId id="320" r:id="rId4"/>
    <p:sldId id="317" r:id="rId5"/>
    <p:sldId id="318" r:id="rId6"/>
    <p:sldId id="312" r:id="rId7"/>
    <p:sldId id="300" r:id="rId8"/>
    <p:sldId id="313" r:id="rId9"/>
    <p:sldId id="309" r:id="rId10"/>
    <p:sldId id="310" r:id="rId11"/>
    <p:sldId id="308" r:id="rId12"/>
    <p:sldId id="311" r:id="rId13"/>
    <p:sldId id="257" r:id="rId14"/>
    <p:sldId id="285" r:id="rId15"/>
    <p:sldId id="290" r:id="rId16"/>
    <p:sldId id="261" r:id="rId17"/>
    <p:sldId id="296" r:id="rId18"/>
    <p:sldId id="288" r:id="rId19"/>
    <p:sldId id="294" r:id="rId20"/>
    <p:sldId id="314" r:id="rId21"/>
    <p:sldId id="295" r:id="rId22"/>
    <p:sldId id="315" r:id="rId23"/>
    <p:sldId id="289" r:id="rId24"/>
    <p:sldId id="305" r:id="rId25"/>
    <p:sldId id="31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34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6" autoAdjust="0"/>
    <p:restoredTop sz="75904" autoAdjust="0"/>
  </p:normalViewPr>
  <p:slideViewPr>
    <p:cSldViewPr snapToGrid="0">
      <p:cViewPr varScale="1">
        <p:scale>
          <a:sx n="59" d="100"/>
          <a:sy n="59" d="100"/>
        </p:scale>
        <p:origin x="1524" y="66"/>
      </p:cViewPr>
      <p:guideLst>
        <p:guide orient="horz" pos="2160"/>
        <p:guide pos="3840"/>
      </p:guideLst>
    </p:cSldViewPr>
  </p:slideViewPr>
  <p:outlineViewPr>
    <p:cViewPr>
      <p:scale>
        <a:sx n="33" d="100"/>
        <a:sy n="33" d="100"/>
      </p:scale>
      <p:origin x="0" y="-3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EB2E58-D208-4F2A-9D22-0B0FA26ADA7C}" type="doc">
      <dgm:prSet loTypeId="urn:microsoft.com/office/officeart/2005/8/layout/venn2" loCatId="relationship" qsTypeId="urn:microsoft.com/office/officeart/2005/8/quickstyle/simple1" qsCatId="simple" csTypeId="urn:microsoft.com/office/officeart/2005/8/colors/accent3_4" csCatId="accent3" phldr="1"/>
      <dgm:spPr/>
      <dgm:t>
        <a:bodyPr/>
        <a:lstStyle/>
        <a:p>
          <a:endParaRPr lang="en-US"/>
        </a:p>
      </dgm:t>
    </dgm:pt>
    <dgm:pt modelId="{F5F589ED-C0BD-4072-AFD9-CA8BBAD1CF00}">
      <dgm:prSet phldrT="[Text]"/>
      <dgm:spPr/>
      <dgm:t>
        <a:bodyPr/>
        <a:lstStyle/>
        <a:p>
          <a:pPr rtl="1"/>
          <a:r>
            <a:rPr lang="ar-SA"/>
            <a:t>خارجية</a:t>
          </a:r>
        </a:p>
      </dgm:t>
    </dgm:pt>
    <dgm:pt modelId="{E2CBDE45-AB69-43B8-9549-E8FFDE7AD159}" type="parTrans" cxnId="{76809A42-74BE-4A50-A005-D6BF55AA3F04}">
      <dgm:prSet/>
      <dgm:spPr/>
      <dgm:t>
        <a:bodyPr/>
        <a:lstStyle/>
        <a:p>
          <a:endParaRPr lang="en-US"/>
        </a:p>
      </dgm:t>
    </dgm:pt>
    <dgm:pt modelId="{10409DF5-3F87-4DE7-81A7-0EEAAC812CD5}" type="sibTrans" cxnId="{76809A42-74BE-4A50-A005-D6BF55AA3F04}">
      <dgm:prSet/>
      <dgm:spPr/>
      <dgm:t>
        <a:bodyPr/>
        <a:lstStyle/>
        <a:p>
          <a:endParaRPr lang="en-US"/>
        </a:p>
      </dgm:t>
    </dgm:pt>
    <dgm:pt modelId="{C299DDE9-0957-4EA8-A0A3-A64154EA5D5B}">
      <dgm:prSet phldrT="[Text]"/>
      <dgm:spPr/>
      <dgm:t>
        <a:bodyPr/>
        <a:lstStyle/>
        <a:p>
          <a:pPr rtl="1"/>
          <a:r>
            <a:rPr lang="ar-SA"/>
            <a:t>داخلية</a:t>
          </a:r>
        </a:p>
      </dgm:t>
    </dgm:pt>
    <dgm:pt modelId="{C484FE41-8CD6-44E4-B202-B20F7E8F29B1}" type="parTrans" cxnId="{55527055-7EC5-42D9-B002-BACD9E592337}">
      <dgm:prSet/>
      <dgm:spPr/>
      <dgm:t>
        <a:bodyPr/>
        <a:lstStyle/>
        <a:p>
          <a:endParaRPr lang="en-US"/>
        </a:p>
      </dgm:t>
    </dgm:pt>
    <dgm:pt modelId="{56B5090F-FA07-4B1D-961D-C2238BE3348B}" type="sibTrans" cxnId="{55527055-7EC5-42D9-B002-BACD9E592337}">
      <dgm:prSet/>
      <dgm:spPr/>
      <dgm:t>
        <a:bodyPr/>
        <a:lstStyle/>
        <a:p>
          <a:endParaRPr lang="en-US"/>
        </a:p>
      </dgm:t>
    </dgm:pt>
    <dgm:pt modelId="{83747D1C-5C55-48DE-B2A5-D73CFC22F478}" type="pres">
      <dgm:prSet presAssocID="{00EB2E58-D208-4F2A-9D22-0B0FA26ADA7C}" presName="Name0" presStyleCnt="0">
        <dgm:presLayoutVars>
          <dgm:chMax val="7"/>
          <dgm:resizeHandles val="exact"/>
        </dgm:presLayoutVars>
      </dgm:prSet>
      <dgm:spPr/>
    </dgm:pt>
    <dgm:pt modelId="{56268130-F297-4273-8E96-3D28D4EBDAF8}" type="pres">
      <dgm:prSet presAssocID="{00EB2E58-D208-4F2A-9D22-0B0FA26ADA7C}" presName="comp1" presStyleCnt="0"/>
      <dgm:spPr/>
    </dgm:pt>
    <dgm:pt modelId="{6A600A3F-0D53-4D03-8FC4-BE9E49ECFA49}" type="pres">
      <dgm:prSet presAssocID="{00EB2E58-D208-4F2A-9D22-0B0FA26ADA7C}" presName="circle1" presStyleLbl="node1" presStyleIdx="0" presStyleCnt="2"/>
      <dgm:spPr/>
    </dgm:pt>
    <dgm:pt modelId="{B8740C5D-9DC2-4B10-BA5F-6D03915094AC}" type="pres">
      <dgm:prSet presAssocID="{00EB2E58-D208-4F2A-9D22-0B0FA26ADA7C}" presName="c1text" presStyleLbl="node1" presStyleIdx="0" presStyleCnt="2">
        <dgm:presLayoutVars>
          <dgm:bulletEnabled val="1"/>
        </dgm:presLayoutVars>
      </dgm:prSet>
      <dgm:spPr/>
    </dgm:pt>
    <dgm:pt modelId="{D22279E3-8AF7-40C5-BA51-BF2F31E7F71D}" type="pres">
      <dgm:prSet presAssocID="{00EB2E58-D208-4F2A-9D22-0B0FA26ADA7C}" presName="comp2" presStyleCnt="0"/>
      <dgm:spPr/>
    </dgm:pt>
    <dgm:pt modelId="{6FF63ECE-C79A-4D1A-BA4D-03B351308DEC}" type="pres">
      <dgm:prSet presAssocID="{00EB2E58-D208-4F2A-9D22-0B0FA26ADA7C}" presName="circle2" presStyleLbl="node1" presStyleIdx="1" presStyleCnt="2"/>
      <dgm:spPr/>
    </dgm:pt>
    <dgm:pt modelId="{82AA072C-C0C2-4C19-8CFB-3E67692F7C7C}" type="pres">
      <dgm:prSet presAssocID="{00EB2E58-D208-4F2A-9D22-0B0FA26ADA7C}" presName="c2text" presStyleLbl="node1" presStyleIdx="1" presStyleCnt="2">
        <dgm:presLayoutVars>
          <dgm:bulletEnabled val="1"/>
        </dgm:presLayoutVars>
      </dgm:prSet>
      <dgm:spPr/>
    </dgm:pt>
  </dgm:ptLst>
  <dgm:cxnLst>
    <dgm:cxn modelId="{76809A42-74BE-4A50-A005-D6BF55AA3F04}" srcId="{00EB2E58-D208-4F2A-9D22-0B0FA26ADA7C}" destId="{F5F589ED-C0BD-4072-AFD9-CA8BBAD1CF00}" srcOrd="0" destOrd="0" parTransId="{E2CBDE45-AB69-43B8-9549-E8FFDE7AD159}" sibTransId="{10409DF5-3F87-4DE7-81A7-0EEAAC812CD5}"/>
    <dgm:cxn modelId="{55527055-7EC5-42D9-B002-BACD9E592337}" srcId="{00EB2E58-D208-4F2A-9D22-0B0FA26ADA7C}" destId="{C299DDE9-0957-4EA8-A0A3-A64154EA5D5B}" srcOrd="1" destOrd="0" parTransId="{C484FE41-8CD6-44E4-B202-B20F7E8F29B1}" sibTransId="{56B5090F-FA07-4B1D-961D-C2238BE3348B}"/>
    <dgm:cxn modelId="{6CCF298E-3A8D-4D72-B42D-99C22FFE50BE}" type="presOf" srcId="{C299DDE9-0957-4EA8-A0A3-A64154EA5D5B}" destId="{82AA072C-C0C2-4C19-8CFB-3E67692F7C7C}" srcOrd="1" destOrd="0" presId="urn:microsoft.com/office/officeart/2005/8/layout/venn2"/>
    <dgm:cxn modelId="{7B3F6C9D-AB23-4237-91E3-832362EB002C}" type="presOf" srcId="{F5F589ED-C0BD-4072-AFD9-CA8BBAD1CF00}" destId="{B8740C5D-9DC2-4B10-BA5F-6D03915094AC}" srcOrd="1" destOrd="0" presId="urn:microsoft.com/office/officeart/2005/8/layout/venn2"/>
    <dgm:cxn modelId="{3F14E9A1-28E1-4484-B0D8-07AE9F6E1BB9}" type="presOf" srcId="{C299DDE9-0957-4EA8-A0A3-A64154EA5D5B}" destId="{6FF63ECE-C79A-4D1A-BA4D-03B351308DEC}" srcOrd="0" destOrd="0" presId="urn:microsoft.com/office/officeart/2005/8/layout/venn2"/>
    <dgm:cxn modelId="{702C64DA-FE6E-42FA-8E2F-97132229BC02}" type="presOf" srcId="{00EB2E58-D208-4F2A-9D22-0B0FA26ADA7C}" destId="{83747D1C-5C55-48DE-B2A5-D73CFC22F478}" srcOrd="0" destOrd="0" presId="urn:microsoft.com/office/officeart/2005/8/layout/venn2"/>
    <dgm:cxn modelId="{4443CDE3-E7B6-46DF-85C3-A183E2D2ABC0}" type="presOf" srcId="{F5F589ED-C0BD-4072-AFD9-CA8BBAD1CF00}" destId="{6A600A3F-0D53-4D03-8FC4-BE9E49ECFA49}" srcOrd="0" destOrd="0" presId="urn:microsoft.com/office/officeart/2005/8/layout/venn2"/>
    <dgm:cxn modelId="{CE2F0F78-D269-49F1-AA1D-5E99CB4070D2}" type="presParOf" srcId="{83747D1C-5C55-48DE-B2A5-D73CFC22F478}" destId="{56268130-F297-4273-8E96-3D28D4EBDAF8}" srcOrd="0" destOrd="0" presId="urn:microsoft.com/office/officeart/2005/8/layout/venn2"/>
    <dgm:cxn modelId="{C1AC9B0E-EE41-4805-B741-A8E00297F7BD}" type="presParOf" srcId="{56268130-F297-4273-8E96-3D28D4EBDAF8}" destId="{6A600A3F-0D53-4D03-8FC4-BE9E49ECFA49}" srcOrd="0" destOrd="0" presId="urn:microsoft.com/office/officeart/2005/8/layout/venn2"/>
    <dgm:cxn modelId="{34C1DF40-E010-4C7B-89FF-F22CF27432AF}" type="presParOf" srcId="{56268130-F297-4273-8E96-3D28D4EBDAF8}" destId="{B8740C5D-9DC2-4B10-BA5F-6D03915094AC}" srcOrd="1" destOrd="0" presId="urn:microsoft.com/office/officeart/2005/8/layout/venn2"/>
    <dgm:cxn modelId="{015A91E7-74A2-46C4-B4B2-152644879730}" type="presParOf" srcId="{83747D1C-5C55-48DE-B2A5-D73CFC22F478}" destId="{D22279E3-8AF7-40C5-BA51-BF2F31E7F71D}" srcOrd="1" destOrd="0" presId="urn:microsoft.com/office/officeart/2005/8/layout/venn2"/>
    <dgm:cxn modelId="{B6E30CF8-4270-49E4-AAF3-A953511EEE40}" type="presParOf" srcId="{D22279E3-8AF7-40C5-BA51-BF2F31E7F71D}" destId="{6FF63ECE-C79A-4D1A-BA4D-03B351308DEC}" srcOrd="0" destOrd="0" presId="urn:microsoft.com/office/officeart/2005/8/layout/venn2"/>
    <dgm:cxn modelId="{D5EE4E21-881D-4A5C-A86E-EA69DF59C0C6}" type="presParOf" srcId="{D22279E3-8AF7-40C5-BA51-BF2F31E7F71D}" destId="{82AA072C-C0C2-4C19-8CFB-3E67692F7C7C}"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00A3F-0D53-4D03-8FC4-BE9E49ECFA49}">
      <dsp:nvSpPr>
        <dsp:cNvPr id="0" name=""/>
        <dsp:cNvSpPr/>
      </dsp:nvSpPr>
      <dsp:spPr>
        <a:xfrm>
          <a:off x="972009" y="0"/>
          <a:ext cx="4597292" cy="4597292"/>
        </a:xfrm>
        <a:prstGeom prst="ellipse">
          <a:avLst/>
        </a:prstGeom>
        <a:solidFill>
          <a:schemeClr val="accent3">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1">
            <a:lnSpc>
              <a:spcPct val="90000"/>
            </a:lnSpc>
            <a:spcBef>
              <a:spcPct val="0"/>
            </a:spcBef>
            <a:spcAft>
              <a:spcPct val="35000"/>
            </a:spcAft>
            <a:buNone/>
          </a:pPr>
          <a:r>
            <a:rPr lang="ar-SA" sz="2800" kern="1200"/>
            <a:t>خارجية</a:t>
          </a:r>
        </a:p>
      </dsp:txBody>
      <dsp:txXfrm>
        <a:off x="2063866" y="344796"/>
        <a:ext cx="2413578" cy="781539"/>
      </dsp:txXfrm>
    </dsp:sp>
    <dsp:sp modelId="{6FF63ECE-C79A-4D1A-BA4D-03B351308DEC}">
      <dsp:nvSpPr>
        <dsp:cNvPr id="0" name=""/>
        <dsp:cNvSpPr/>
      </dsp:nvSpPr>
      <dsp:spPr>
        <a:xfrm>
          <a:off x="1546670" y="1149322"/>
          <a:ext cx="3447969" cy="3447969"/>
        </a:xfrm>
        <a:prstGeom prst="ellipse">
          <a:avLst/>
        </a:prstGeom>
        <a:solidFill>
          <a:schemeClr val="accent3">
            <a:shade val="50000"/>
            <a:hueOff val="573708"/>
            <a:satOff val="-55336"/>
            <a:lumOff val="5318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1">
            <a:lnSpc>
              <a:spcPct val="90000"/>
            </a:lnSpc>
            <a:spcBef>
              <a:spcPct val="0"/>
            </a:spcBef>
            <a:spcAft>
              <a:spcPct val="35000"/>
            </a:spcAft>
            <a:buNone/>
          </a:pPr>
          <a:r>
            <a:rPr lang="ar-SA" sz="2800" kern="1200"/>
            <a:t>داخلية</a:t>
          </a:r>
        </a:p>
      </dsp:txBody>
      <dsp:txXfrm>
        <a:off x="2051614" y="2011315"/>
        <a:ext cx="2438082" cy="1723984"/>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AE3EEDF1-58CB-4656-84D9-440CA8412AC9}"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D013D684-F85B-4133-BA8C-3BFE77AAA7EA}" type="slidenum">
              <a:rPr lang="en-US" smtClean="0"/>
              <a:pPr/>
              <a:t>‹#›</a:t>
            </a:fld>
            <a:endParaRPr lang="ar-SA"/>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312747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19.2 خريطة مصادر الضغط**</a:t>
            </a:r>
            <a:endParaRPr lang="ar-SA" b="1" dirty="0"/>
          </a:p>
          <a:p>
            <a:pPr rtl="1"/>
            <a:endParaRPr lang="ar-SA" dirty="0"/>
          </a:p>
          <a:p>
            <a:pPr algn="r" rtl="1"/>
            <a:r>
              <a:rPr lang="ar-SA">
                <a:latin typeface="Arial"/>
                <a:cs typeface="Arial"/>
              </a:rPr>
              <a:t>الآن دعونا نجري نشاطاً لفهم مصادرنا الخاصة للضغط فهماً أفضل. سأوزع على كل واحد منكم خريطة لمصادر الضغط. باستخدام نشرة عوامل الضغط الشائعة كدليل، استغرق بضع دقائق لكتابة مصادر الضغط في حياتك. بعد بضع دقائق، سنعود معاً كمجموعة للمناقشة. بالنسبة لأولئك الذين يرتاحون للمشاركة، ما الذي ترونه أكبر عوامل للضغط في عملكم؟</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10</a:t>
            </a:fld>
            <a:endParaRPr lang="ar-SA"/>
          </a:p>
        </p:txBody>
      </p:sp>
    </p:spTree>
    <p:extLst>
      <p:ext uri="{BB962C8B-B14F-4D97-AF65-F5344CB8AC3E}">
        <p14:creationId xmlns:p14="http://schemas.microsoft.com/office/powerpoint/2010/main" val="3578017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لقد حددنا في وقت سابق اليوم أن شكلاً ثالثاً للضغط الناجم عن الصدمات هو الصدمة المتحملة نيابة عن آخرين، وتسمى أيضاً الصدمة الثانوية أو الصدمة غير المباشرة. وفي حين أن الصدمة المتحملة نيابة عن آخرين ليست شائعة، فإنها تشكل خطراً على العمل الإنساني حيث إننا نعمل عن كثب مع الأفراد الذين تعرضوا للتجارب الصادمة، وقد يكون ذلك صحيحاً بشكل خاص عند العمل مع الناجين/الناجيات من العنف المبني على النوع الاجتماعي. </a:t>
            </a:r>
          </a:p>
          <a:p>
            <a:pPr rtl="1"/>
            <a:endParaRPr lang="ar-SA" baseline="0" dirty="0"/>
          </a:p>
          <a:p>
            <a:pPr algn="r" rtl="1"/>
            <a:r>
              <a:rPr lang="ar-SA" dirty="0">
                <a:latin typeface="Arial"/>
                <a:cs typeface="Arial"/>
              </a:rPr>
              <a:t>من المهم أن نعرف أن الصدمة المتحملة نيابة عن آخرين هي عملية - فهي لا تحدث بعد مواجهة واحدة. وإنما تحدث عندما تبدأ في التعرف مع عملائك بطريقة تغير أفكارك ومشاعرك وسلوكياتك التي تتوازى مع تلك الخاصة بالشخص الذي عانى من التجربة الصادمة. </a:t>
            </a:r>
          </a:p>
          <a:p>
            <a:pPr rtl="1"/>
            <a:endParaRPr lang="ar-SA" baseline="0" dirty="0"/>
          </a:p>
          <a:p>
            <a:pPr algn="r" rtl="1"/>
            <a:r>
              <a:rPr lang="ar-SA" sz="1200" dirty="0">
                <a:latin typeface="Arial"/>
                <a:cs typeface="Arial"/>
              </a:rPr>
              <a:t>مقتبس من معهد هيدينجتون، 2008؛ مؤسسة أدميرا</a:t>
            </a:r>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11</a:t>
            </a:fld>
            <a:endParaRPr lang="ar-SA"/>
          </a:p>
        </p:txBody>
      </p:sp>
    </p:spTree>
    <p:extLst>
      <p:ext uri="{BB962C8B-B14F-4D97-AF65-F5344CB8AC3E}">
        <p14:creationId xmlns:p14="http://schemas.microsoft.com/office/powerpoint/2010/main" val="3654141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قبل الاستراحة استكشفنا أنواع الضغط الناجم عن الصدمة وعلاماته. عند مناقشة الضغط التراكمي، لاحظنا أن نتيجة محتملة للضغط التراكمي هي  الاحتراق، والتي سوف نناقشها بتفصيل أكثر هنا.  الاحتراق هو نوع من رد فعل الضغط التراكمي الذي يحدث مع مرور الوقت بعد التعرض لفترات طويلة لعوامل الضغط المهنية. وعندما نتعرض بانتظام لحالات ملحة مع عدم كفاية الموارد، قد لا تكون لدينا بمرور الوقت الموارد اللازمة  لنتمكن من التعامل مع الضغط. ويمكن أن يؤدي ذلك إلى  الاحتراق. فدعونا نلقي نظرة على علامات  الاحتراق.</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12</a:t>
            </a:fld>
            <a:endParaRPr lang="ar-SA"/>
          </a:p>
        </p:txBody>
      </p:sp>
    </p:spTree>
    <p:extLst>
      <p:ext uri="{BB962C8B-B14F-4D97-AF65-F5344CB8AC3E}">
        <p14:creationId xmlns:p14="http://schemas.microsoft.com/office/powerpoint/2010/main" val="2246993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الآن بعد أن تعرفنا على أنواع الضغط الناجمة عن الصدمة، دعونا نتحدث عن العلامات. قد تظهر علامات الضغط في مجالات مختلفة من حياتنا، بما في ذلك الجسدية أو المعرفية (التي تنطوي على الطريقة التي نفكر بها) أو المعنوية أو السلوكية أو الروحانية/الفلسفية. قد تظهر علامات الضغط أيضاً على الفور أو قد تتأخر. وبالنسبة لكل شخص، قد تكون مظاهر الضغط مختلفة للغاية. وهذا هو السبب في أننا سوف ننظر إلى علامات الضغط بشكل أعم. على الرغم من أن بعض ردود الفعل قد تكون أكثر شيوعاً، لأن الجميع يعانون من الضغط بشكل مختلف، فمن المهم أن يكون هناك فهم واسع لما يمكن أن تكون عليه العلامات.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13</a:t>
            </a:fld>
            <a:endParaRPr lang="ar-SA"/>
          </a:p>
        </p:txBody>
      </p:sp>
    </p:spTree>
    <p:extLst>
      <p:ext uri="{BB962C8B-B14F-4D97-AF65-F5344CB8AC3E}">
        <p14:creationId xmlns:p14="http://schemas.microsoft.com/office/powerpoint/2010/main" val="22783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لنأخذ بضع دقائق لبدء تحديد علامات الضغط. قوموا بتقسيم الأعداد من  احد إلى خمسة بالتسلسل. ويجتمع جميع من جاءوا ضمن الرقم واحد معاً ثم من جاءوا ضمن الرقم 2 وهكذا. سوف أعين لكل مجموعة  واحداً من المجالات الخمسة التي قمنا بإلقاء نظرة عليها للتو في الشريحة السابقة فيما يتعلق بالكيفية التي قد نرى بها علامات الضغط والصدمة – الجسدية والمعنوية والمعرفية والسلوكية والروحانية. اقضوا بضع دقائق لمناقشة ما يمكن أن تكون عليه علامات الضغط للمجال المعين إليكم. تذكر أن تفكر في ردود الفعل التي تعتقد أنك قد تلاحظها لدى شخص يعاني من الضغط التراكمي والضغط الناتج عن الحوادث الحرجة، مع الأخذ في الاعتبار أن هذه العلامات قد تتداخل.</a:t>
            </a:r>
          </a:p>
          <a:p>
            <a:pPr rtl="1"/>
            <a:endParaRPr lang="ar-SA" baseline="0" dirty="0"/>
          </a:p>
          <a:p>
            <a:pPr algn="r" rtl="1"/>
            <a:r>
              <a:rPr lang="ar-SA" dirty="0">
                <a:latin typeface="Arial"/>
                <a:cs typeface="Arial"/>
              </a:rPr>
              <a:t>الآن بعد أن أخذنا بضع دقائق لإجراء مناقشة في مجموعات صغيرة، لنجتمع مرة أخرى ونضعها على اللوحة. </a:t>
            </a:r>
            <a:r>
              <a:rPr lang="ar-SA" b="1" baseline="0" dirty="0">
                <a:latin typeface="Arial"/>
                <a:cs typeface="Arial"/>
              </a:rPr>
              <a:t>*اكتب إجابات من كل مجموعة تحت كل مجال ضغط على لوحة الرسم البياني*</a:t>
            </a:r>
          </a:p>
          <a:p>
            <a:pPr rtl="1"/>
            <a:endParaRPr lang="ar-SA" baseline="0" dirty="0"/>
          </a:p>
          <a:p>
            <a:pPr algn="r" rtl="1"/>
            <a:r>
              <a:rPr lang="ar-SA" dirty="0">
                <a:latin typeface="Arial"/>
                <a:cs typeface="Arial"/>
              </a:rPr>
              <a:t>سأقوم الآن بتمرير نشرة مع قائمة من العلامات المحتملة </a:t>
            </a:r>
            <a:r>
              <a:rPr lang="ar-SA" b="1" baseline="0" dirty="0">
                <a:latin typeface="Arial"/>
                <a:cs typeface="Arial"/>
              </a:rPr>
              <a:t>** وزع النشرة 18.3 علامات الضغط **  </a:t>
            </a:r>
            <a:r>
              <a:rPr lang="ar-SA" b="0" baseline="0" dirty="0">
                <a:latin typeface="Arial"/>
                <a:cs typeface="Arial"/>
              </a:rPr>
              <a:t>دعونا نناقش</a:t>
            </a:r>
            <a:r>
              <a:rPr lang="ar-SA" dirty="0">
                <a:latin typeface="Arial"/>
                <a:cs typeface="Arial"/>
              </a:rPr>
              <a:t> كيف تتطابق هذه مع التي حددتها؟</a:t>
            </a:r>
            <a:endParaRPr lang="ar-SA" b="1"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14</a:t>
            </a:fld>
            <a:endParaRPr lang="ar-SA"/>
          </a:p>
        </p:txBody>
      </p:sp>
    </p:spTree>
    <p:extLst>
      <p:ext uri="{BB962C8B-B14F-4D97-AF65-F5344CB8AC3E}">
        <p14:creationId xmlns:p14="http://schemas.microsoft.com/office/powerpoint/2010/main" val="1096214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a:latin typeface="Arial"/>
                <a:cs typeface="Arial"/>
              </a:rPr>
              <a:t>لقد تناقشنا كثيراً حول الأنواع المختلفة من الضغوط الصادمة وعلاماتها ومصادرها. وكما رأينا، فإن البيئة، ولا سيما بيئة العمل، يمكن أن تكون مصدراً رئيسياً للضغط؛ ولكن يمكن أن تكون أيضاً بيئة داعمة وعاملاً وقائياً.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baseline="0" dirty="0">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في مجموعات صغيرة، قوموا بمناقشة 1) ما يمكنكم القيام به لرعاية أنفسكم وإدارة الضغط في عملكم وحياتكم الشخصية، و2) ما يمكن أن يقوم به فريقكم مع بعضكم البعض من أجل الرعاية والدعم المتبادل، و 3) ما يمكن أن تقوم به منظمتكم/المشرف الخاص بكم لدعم عافيتكم.</a:t>
            </a:r>
            <a:r>
              <a:rPr lang="ar-SA" dirty="0">
                <a:latin typeface="Arial"/>
                <a:cs typeface="Arial"/>
              </a:rPr>
              <a:t> </a:t>
            </a:r>
            <a:r>
              <a:rPr lang="ar-SA" sz="1200" dirty="0">
                <a:latin typeface="Arial"/>
                <a:cs typeface="Arial"/>
              </a:rPr>
              <a:t>يمكن أن تكون هذه هي الأشياء التي تحدث بالفعل أو الأشياء التي تود أن تراها. بالنسبة للذين يعملون كمشرفين حالياً، فكروا كذلك فيما ستفعلونه لدعم فريق عملكم.</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بعد فترة من الوقت، سنجتمع مرة أخرى للمناقشة كمجموعة.</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baseline="0" dirty="0">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*اكتبوا الإجابات على لوحة رسم بياني أو لوحة* </a:t>
            </a:r>
            <a:r>
              <a:rPr lang="ar-SA" sz="1200" baseline="0" dirty="0">
                <a:latin typeface="Arial"/>
                <a:cs typeface="Arial"/>
              </a:rPr>
              <a:t>ما الذي قمتم بتحديده كطرق يمكن/ينبغي أن تدعم بها منظمتكم أو المشرفون الخاصون بكم فريق العمل؟</a:t>
            </a:r>
            <a:r>
              <a:rPr lang="ar-SA" dirty="0">
                <a:latin typeface="Arial"/>
                <a:cs typeface="Arial"/>
              </a:rPr>
              <a:t> بالنسبة للموجودين في الغرفة الذين يعملون كمشرفين حالياً، ماذا ستفعلون لدعم فريق عملكم؟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15</a:t>
            </a:fld>
            <a:endParaRPr lang="ar-SA"/>
          </a:p>
        </p:txBody>
      </p:sp>
    </p:spTree>
    <p:extLst>
      <p:ext uri="{BB962C8B-B14F-4D97-AF65-F5344CB8AC3E}">
        <p14:creationId xmlns:p14="http://schemas.microsoft.com/office/powerpoint/2010/main" val="2360001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والآن بعد أن وضحنا ما ترغب في رؤيته، سنناقش المستويات المختلفة للرعاية والدعم، بدءاً بالرعاية الذاتية.</a:t>
            </a:r>
          </a:p>
          <a:p>
            <a:pPr rtl="1"/>
            <a:endParaRPr lang="ar-SA" dirty="0"/>
          </a:p>
          <a:p>
            <a:pPr algn="r" rtl="1"/>
            <a:r>
              <a:rPr lang="ar-SA" dirty="0">
                <a:latin typeface="Arial"/>
                <a:cs typeface="Arial"/>
              </a:rPr>
              <a:t>هذا هو إطار عمل واحد يمكننا استخدامه للتفكير في الرعاية الذاتية التي قد تساعد على منع وتقليل تأثير الضغط والصدمة المتحملة نيابة عن آخرين والإرهاق. يُشار إلى هذا الإطار اختصاراً بالأحرف الإنجليزية ABC – أي الدراية باحتياجاتنا الخاصة وحدودنا وعواطفنا ومواردنا – والتحقق من أنفسنا بالفعل؛ وخلق توازن في حياتنا بين العمل وحياتنا الشخصية؛ والحفاظ على علاقات إيجابية وداعمة مع من حولنا. يُعد اتباع إطار ABC إحدى وسائل مساعدتنا على ضمان رعايتنا لأنفسنا لكي نكون مؤهلين لرعاية الآخرين.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16</a:t>
            </a:fld>
            <a:endParaRPr lang="ar-SA"/>
          </a:p>
        </p:txBody>
      </p:sp>
    </p:spTree>
    <p:extLst>
      <p:ext uri="{BB962C8B-B14F-4D97-AF65-F5344CB8AC3E}">
        <p14:creationId xmlns:p14="http://schemas.microsoft.com/office/powerpoint/2010/main" val="558473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مع وضع هذا الإطار في الاعتبار، دعونا ننظر إلى بعض الأساليب الأكثر  تحديداً. قد تكون هذه الأساليب جسدية أو معنوية أو ذات صلة بالعلاقات أو روحانية. وفي حين أن هذه القائمة ليست شاملة، هل هناك أساليب أخرى ستقومون بإضافتها؟</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17</a:t>
            </a:fld>
            <a:endParaRPr lang="ar-SA"/>
          </a:p>
        </p:txBody>
      </p:sp>
    </p:spTree>
    <p:extLst>
      <p:ext uri="{BB962C8B-B14F-4D97-AF65-F5344CB8AC3E}">
        <p14:creationId xmlns:p14="http://schemas.microsoft.com/office/powerpoint/2010/main" val="1964422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نوضح هنا بعض المبادئ التوجيهية للكيفية التي يمكنكم بها اتخاذ إجراءات للمساعدة في تقليل آثار الصدمة المتحملة نيابة عن الآخرين من خلال الاعتراف بالصدمة المتحملة نيابة عن آخرين وفهمها، وإدراك أنكم لا تستطيعون القيام بعملكم بمفردكم وإدراك ردود فعلكم تجاه الصدمة ورؤية أنفسكم كنموذج يحتذى به ويعني هذا أن تتوخوا الحذر والدراية بأن مساعدة الآخرين هي عملية والمساعدة في إنشاء مجتمع يعزز هذه المبادئ التوجيهية. ما رأيكم في هذه المبادئ التوجيهية؟ هل تعتقدون أنها مفيدة لعملكم؟ هل توجد أي مبادئ توجيهية ستقومون بإضافتها؟</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18</a:t>
            </a:fld>
            <a:endParaRPr lang="ar-SA"/>
          </a:p>
        </p:txBody>
      </p:sp>
    </p:spTree>
    <p:extLst>
      <p:ext uri="{BB962C8B-B14F-4D97-AF65-F5344CB8AC3E}">
        <p14:creationId xmlns:p14="http://schemas.microsoft.com/office/powerpoint/2010/main" val="2091821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لوضع هذا في سياق حياتنا، سأوزع على كل واحد منكم قائمة رعاية ذاتية. </a:t>
            </a:r>
          </a:p>
          <a:p>
            <a:pPr rtl="1"/>
            <a:endParaRPr lang="ar-SA" baseline="0" dirty="0"/>
          </a:p>
          <a:p>
            <a:pPr algn="r" rtl="1"/>
            <a:r>
              <a:rPr lang="ar-SA" b="1" baseline="0" dirty="0">
                <a:latin typeface="Arial"/>
                <a:cs typeface="Arial"/>
              </a:rPr>
              <a:t>**وزع النشرة 19.4 قائمة الرعاية الذاتية**</a:t>
            </a:r>
          </a:p>
          <a:p>
            <a:pPr rtl="1"/>
            <a:endParaRPr lang="ar-SA" baseline="0" dirty="0"/>
          </a:p>
          <a:p>
            <a:pPr algn="r" rtl="1"/>
            <a:r>
              <a:rPr lang="ar-SA" dirty="0">
                <a:latin typeface="Arial"/>
                <a:cs typeface="Arial"/>
              </a:rPr>
              <a:t>واصلوا واكملوا القائمة بشكل فردي. يهدف هذا التمرين إلى أن يدرك كل واحد منا الرعاية الذاتية الحالية لدينا والكيفية التي يمكن أن نحسن بها من عافيتنا. بعد إكمالكم للقائمة، قوموا بمحاولة التفكير في حوالي عنصرين أو 3 عناصر لا تفعلونها حالياً والتي ستحاولون دمجها في الشهرين القادمين لتحسين ممارسات الرعاية الذاتية الخاصة بكم. بعد فترة من الوقت، سنجتمع مرة أخرى كمجموعة.</a:t>
            </a:r>
          </a:p>
          <a:p>
            <a:pPr rtl="1"/>
            <a:endParaRPr lang="ar-SA" baseline="0" dirty="0"/>
          </a:p>
          <a:p>
            <a:pPr algn="r" rtl="1"/>
            <a:r>
              <a:rPr lang="ar-SA" dirty="0">
                <a:latin typeface="Arial"/>
                <a:cs typeface="Arial"/>
              </a:rPr>
              <a:t>بإكمالكم للقائمة، هل كان هناك ما فاجأكم؟ هل توجد أي أنشطة قمتم بها لم  تدركوا من قبل أنها أساليب للرعاية الذاتية؟ وهل هناك أنشطة أخرى غير مدرجة هنا تقومون بها وتعتبرونها أساليب للرعاية الذاتية؟ بالنسبة لأولئك الذين يرتاحون للمشاركة، كيف كانت هذه العملية بالنسبة إليكم، وما الذي تخططون لإدراجه؟ </a:t>
            </a:r>
          </a:p>
          <a:p>
            <a:pPr rtl="1"/>
            <a:endParaRPr lang="ar-SA" baseline="0"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19</a:t>
            </a:fld>
            <a:endParaRPr lang="ar-SA"/>
          </a:p>
        </p:txBody>
      </p:sp>
    </p:spTree>
    <p:extLst>
      <p:ext uri="{BB962C8B-B14F-4D97-AF65-F5344CB8AC3E}">
        <p14:creationId xmlns:p14="http://schemas.microsoft.com/office/powerpoint/2010/main" val="3745202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نظرة عامة - الوحدة 19:  رعاية فريق العمل</a:t>
            </a:r>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أنواع الضغط الناجم عن الصدمة وتأثيرها</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اكتساب الوعي بعلامات الاحتراق والصدمة المتحملة نيابة عن آخرين</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كيفية استخدام أدوات وأساليب الرعاية الذاتية وإدارة الضغط</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dirty="0">
                <a:latin typeface="Arial"/>
                <a:cs typeface="Arial"/>
              </a:rPr>
              <a:t> </a:t>
            </a:r>
            <a:r>
              <a:rPr lang="ar-SA" sz="1200" kern="1200" dirty="0">
                <a:solidFill>
                  <a:schemeClr val="tx1"/>
                </a:solidFill>
                <a:effectLst/>
                <a:latin typeface="Arial"/>
                <a:cs typeface="Arial"/>
              </a:rPr>
              <a:t>ساعتان و45 دقيقة - غير شاملة استراحة مقترحة مدتها 15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19.1 - مصادر الضغط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19.2 – خريطة مصدر الضغط (واحدة لكل مجموعة)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19.3 - علامات الضغط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19.4 – قائمة الرعاية الذاتية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19.5 – نشاط استنتاج الخلاصة (واحدة لكل مشارك)</a:t>
            </a:r>
            <a:endParaRPr lang="ar-SA" sz="1200" kern="1200" dirty="0">
              <a:solidFill>
                <a:schemeClr val="tx1"/>
              </a:solidFill>
              <a:effectLst/>
              <a:latin typeface="Arial"/>
              <a:ea typeface="Arial"/>
              <a:cs typeface="Arial"/>
            </a:endParaRPr>
          </a:p>
          <a:p>
            <a:pPr marL="0" indent="0" algn="r" rtl="1">
              <a:buFont typeface="Arial" charset="0"/>
              <a:buNone/>
            </a:pPr>
            <a:r>
              <a:rPr lang="ar-SA" dirty="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endParaRPr lang="ar-SA" sz="1200" kern="1200" dirty="0">
              <a:solidFill>
                <a:schemeClr val="tx1"/>
              </a:solidFill>
              <a:effectLst/>
              <a:latin typeface="Arial"/>
              <a:ea typeface="Arial"/>
              <a:cs typeface="Arial"/>
            </a:endParaRP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b="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الضغط (4-8)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مصادر الضغط (9)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الصدمة المتحملة نيابة عن آخرين والاحتراق (10-12)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نشاط علامات الضغط والصدمة (13)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الرعاية والدعم (14)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إدارة الضغط والرعاية الذاتية (15-17)</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نشاط الرعاية الذاتية (18)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رعاية ودعم الفريق (19)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نشاط دعم فريق العمل والشرائح (20)</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استنتاج الخلاصة (21)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(22)</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عند الحديث عن أساليب الرعاية الذاتية، يمكن أن يكون من السهل إلقاء المسؤولية بالنسبة لإدارة الضغط على الفرد. ومع ذلك، من المهم أن نتذكر أن المنظمات/المشرفين أيضاً لديهم مسؤولية تجاه العاملين الاجتماعيين عند إرساء نظم الدعم والرعاية.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بتعاريف ومصادر الضغط، بالإضافة إلى الموارد المتاحة في السياق المحلي - على سبيل المثال، أخصائيِّ الصحة العقلية.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الضغط، في الحدود المعقولة، هو مصدر مهم للتحفيز للحياة اليومية. وعندما يكون الضغط غير متناسب أو يتراكم على نحو يتجاوز موارد الفرد اللازمة للتعامل معه فإنه يصبح مشكلة.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الضغط التراكمي، والضغط الناتج عن الحوادث الحرجة والصدمة المتحملة نيابة عن آخرين جميعها أنواع شائعة من الضغط غير المتناسب في حياة العاملين الاجتماعيين.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يتجلى الضغط في العديد من الطرق المختلفة (الجسدية والمعرفية والمعنوية والروحانية/الفلسفية والسلوكية) لمختلف الأفراد.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المنظمات/المشرفون والأفراد على حد سواء لديهم مسؤوليات في إدارة الضغط ودعم فريق العمل.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يمكن أيضاً أن تكون الأساليب النفسية الاجتماعية مثل تمارين التنفس والاسترخاء مفيدة في إدارة ضغط فريق العمل. </a:t>
            </a:r>
          </a:p>
          <a:p>
            <a:pPr rtl="1"/>
            <a:endParaRPr lang="ar-SA" sz="1200" kern="1200" dirty="0">
              <a:solidFill>
                <a:schemeClr val="tx1"/>
              </a:solidFill>
              <a:effectLst/>
              <a:latin typeface="Arial"/>
              <a:ea typeface="Arial"/>
              <a:cs typeface="Arial"/>
            </a:endParaRPr>
          </a:p>
          <a:p>
            <a:pPr rtl="1"/>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Font typeface="Arial" charset="0"/>
              <a:buNone/>
            </a:pPr>
            <a:r>
              <a:rPr lang="ar-SA" dirty="0">
                <a:latin typeface="Arial"/>
                <a:cs typeface="Arial"/>
              </a:rPr>
              <a:t>على مستوى رعاية الفريق ودعمه، من المهم تخصيص وفرض وقت ومساحة لفريق العمل للمشاركة في الأنشطة الترفيهية أو أنشطة الاسترخاء أو العافية. ينبغي تنظيم هذا الوقت في خطط عمل ليتم اعتباره جزءاً من العمل، وينبغي على المشرفين دعم فريق العمل ليقوم بالمشاركة، حتى (لا سيما) عندما تكون أعباء العمل مرتفعة. يمكن لأعضاء الفريق تحمل مسؤولية متناوبة عن التخطيط لأنشطة بسيطة. </a:t>
            </a:r>
          </a:p>
          <a:p>
            <a:pPr rtl="1"/>
            <a:endParaRPr lang="ar-SA" dirty="0"/>
          </a:p>
          <a:p>
            <a:pPr algn="r" rtl="1"/>
            <a:r>
              <a:rPr lang="ar-SA" dirty="0">
                <a:latin typeface="Arial"/>
                <a:cs typeface="Arial"/>
              </a:rPr>
              <a:t>یمکنكم كذلك العمل مع الآخرین في فریقكم للحصول علی دعم فيما يتعلق بأنشطة الرعایة الذاتیة الخاصة بكم وتحمل مسؤوليتها. قمتم بتحديد بعض الأساليب التي يمكنكم استخدامها لدعم عافيتك في النشاط السابق. خارج التدريب، يمكنكم اختيار مشاركة هذه الخطط مع شخص ما في فريقكم ("رفيق العافية") تثقون فيه، ليدعمكم ويتحقق مما تشعرون به وسؤالكم حول كيفية تعاملكم مع الأساليب الخاصة بكم. هذا الأمر اختياري، ولكنه شيء ينبغي أن يشجع عليه المشرفون ويدعمونه إذا اختار فريق العمل القيام به.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20</a:t>
            </a:fld>
            <a:endParaRPr lang="ar-SA"/>
          </a:p>
        </p:txBody>
      </p:sp>
    </p:spTree>
    <p:extLst>
      <p:ext uri="{BB962C8B-B14F-4D97-AF65-F5344CB8AC3E}">
        <p14:creationId xmlns:p14="http://schemas.microsoft.com/office/powerpoint/2010/main" val="5392418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الآن سوف نتحدث عن المسؤوليات التنظيمية / الإشرافية فيما يتعلق بدعم ورعاية فريق العمل. قد يكون بعضكم مشرفين الآن، وقد يكون البعض الآخر كذلك في المستقبل. أريد أن أشارك هذه النشرة التي هي بمثابة قائمة مرجعية لنصائح  للمدراء. وسترون الفئات الرئيسية على الشريحة. قوموا بأخذ دقيقة لمراجعة القائمة. كيف تختلف مع الأفكار التي حددناها جميعاً؟ هل هناك ما فاجأك؟ للمشرفين الموجودين في الغرفة، هل هناك أي من هذه الأشياء لا تفعلونه حالياً والتي تخططون لإدراجها؟</a:t>
            </a:r>
          </a:p>
          <a:p>
            <a:pPr rtl="1"/>
            <a:endParaRPr lang="ar-SA" baseline="0" dirty="0"/>
          </a:p>
          <a:p>
            <a:pPr algn="r" rtl="1" eaLnBrk="1" fontAlgn="t" latinLnBrk="0" hangingPunct="1"/>
            <a:r>
              <a:rPr lang="ar-SA" sz="1200" b="1" i="0" u="none" strike="noStrike" kern="1200" dirty="0">
                <a:solidFill>
                  <a:schemeClr val="tx1"/>
                </a:solidFill>
                <a:effectLst/>
                <a:latin typeface="Arial"/>
                <a:cs typeface="Arial"/>
              </a:rPr>
              <a:t>الرعاية اليومية</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خلق مناخ داعم – التحقق بانتظام من عافية فريق العمل وخلق بيئة يشعر فيها فريق العمل بالراحة تجاه مشاركة المعلومات والمخاوف معكم. </a:t>
            </a:r>
            <a:endParaRPr lang="ar-SA" sz="1200" b="0" i="0" u="none" strike="noStrike" kern="1200" dirty="0">
              <a:solidFill>
                <a:schemeClr val="tx1"/>
              </a:solidFill>
              <a:effectLst/>
              <a:latin typeface="Arial"/>
              <a:ea typeface="Arial"/>
              <a:cs typeface="Arial"/>
            </a:endParaRPr>
          </a:p>
          <a:p>
            <a:pPr marL="0" marR="0" indent="0" algn="r" defTabSz="914400" rtl="1" eaLnBrk="1" fontAlgn="t" latinLnBrk="0" hangingPunct="1">
              <a:lnSpc>
                <a:spcPct val="100000"/>
              </a:lnSpc>
              <a:spcBef>
                <a:spcPts val="0"/>
              </a:spcBef>
              <a:spcAft>
                <a:spcPts val="0"/>
              </a:spcAft>
              <a:buClrTx/>
              <a:buSzTx/>
              <a:buFontTx/>
              <a:buNone/>
              <a:tabLst/>
              <a:defRPr/>
            </a:pPr>
            <a:r>
              <a:rPr lang="ar-SA" sz="1200" b="0" i="0" u="none" strike="noStrike" kern="1200" dirty="0">
                <a:solidFill>
                  <a:schemeClr val="tx1"/>
                </a:solidFill>
                <a:effectLst/>
                <a:latin typeface="Arial"/>
                <a:cs typeface="Arial"/>
              </a:rPr>
              <a:t>إنشاء عادات روتينية – بما في ذلك اجتماعات الإشراف. إدراج وقت لإدارة الضغط الذي يعاني منه الفريق وتمارين في خطط العمل/الجداول الأسبوعية.</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إدارة المعلومات – مشاركة المعلومات وخلق بيئة من الشفافية.</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مراقبة الصحة العقلية والعافية</a:t>
            </a:r>
          </a:p>
          <a:p>
            <a:pPr algn="r" rtl="1" eaLnBrk="1" fontAlgn="t" latinLnBrk="0" hangingPunct="1"/>
            <a:r>
              <a:rPr lang="ar-SA" sz="1200" b="0" i="0" u="none" strike="noStrike" kern="1200" dirty="0">
                <a:solidFill>
                  <a:schemeClr val="tx1"/>
                </a:solidFill>
                <a:effectLst/>
                <a:latin typeface="Arial"/>
                <a:cs typeface="Arial"/>
              </a:rPr>
              <a:t>الاهتمام بالتغذية – الوضع في الاعتبار أن العامل الاجتماعي يأخذ استراحات لتناول الغداء، وما إلى ذلك، وملاحظة التغييرات في المظهر/الصحة. </a:t>
            </a:r>
          </a:p>
          <a:p>
            <a:pPr algn="r" rtl="1" eaLnBrk="1" fontAlgn="t" latinLnBrk="0" hangingPunct="1"/>
            <a:r>
              <a:rPr lang="ar-SA" sz="1200" b="0" i="0" u="none" strike="noStrike" kern="1200" dirty="0">
                <a:solidFill>
                  <a:schemeClr val="tx1"/>
                </a:solidFill>
                <a:effectLst/>
                <a:latin typeface="Arial"/>
                <a:cs typeface="Arial"/>
              </a:rPr>
              <a:t>مراقبة استهلاك الكحوليات</a:t>
            </a:r>
          </a:p>
          <a:p>
            <a:pPr algn="r" rtl="1" eaLnBrk="1" fontAlgn="t" latinLnBrk="0" hangingPunct="1"/>
            <a:r>
              <a:rPr lang="ar-SA" sz="1200" b="0" i="0" u="none" strike="noStrike" kern="1200" dirty="0">
                <a:solidFill>
                  <a:schemeClr val="tx1"/>
                </a:solidFill>
                <a:effectLst/>
                <a:latin typeface="Arial"/>
                <a:cs typeface="Arial"/>
              </a:rPr>
              <a:t>توفير فرص لممارسة التمارين</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مراقبة مستويات الضغط – يمكنكم كذلك تنظيم تمارين كما ناقشنا في وحدة الدعم النفسي والاجتماعي (على سبيل المثال أساليب للاسترخاء، أنشطة للتنفس، إلخ.)</a:t>
            </a:r>
          </a:p>
          <a:p>
            <a:pPr rtl="1"/>
            <a:endParaRPr lang="ar-SA" dirty="0"/>
          </a:p>
          <a:p>
            <a:pPr rtl="1"/>
            <a:endParaRPr lang="ar-SA" dirty="0"/>
          </a:p>
          <a:p>
            <a:pPr algn="r" rtl="1" eaLnBrk="1" fontAlgn="t" latinLnBrk="0" hangingPunct="1"/>
            <a:r>
              <a:rPr lang="ar-SA" sz="1200" b="1" i="0" u="none" strike="noStrike" kern="1200" dirty="0">
                <a:solidFill>
                  <a:schemeClr val="tx1"/>
                </a:solidFill>
                <a:effectLst/>
                <a:latin typeface="Arial"/>
                <a:cs typeface="Arial"/>
              </a:rPr>
              <a:t>الدعم فيما يتعلق بالأحداث الحرجة</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الانتباه إلى: المعاناة في صمت وإخفاء المشاعر</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تزويد فريق العمل بوسائل الراحة – التمتع بمرونة فيما يتعلق باستجابة الأفراد المختلفين للأحداث الحرجة (على سبيل المثال السماح بالجداول المرنة إن أمكن، إعطاء إجازة عند الحاجة، توفير إشراف إضافي، إلخ.)</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الترتيب للتقليل من حدة الضغط – توفير فرص لفريق العمل لمشاركة الخبرات وعوامل الضغط (على سبيل المثال من خلال الإشراف) </a:t>
            </a:r>
            <a:endParaRPr lang="ar-SA" sz="1200" b="0" i="0" u="none" strike="noStrike" kern="1200" dirty="0">
              <a:solidFill>
                <a:schemeClr val="tx1"/>
              </a:solidFill>
              <a:effectLst/>
              <a:latin typeface="Arial"/>
              <a:ea typeface="Arial"/>
              <a:cs typeface="Arial"/>
            </a:endParaRPr>
          </a:p>
          <a:p>
            <a:pPr algn="r" rtl="1" eaLnBrk="1" fontAlgn="t" latinLnBrk="0" hangingPunct="1"/>
            <a:r>
              <a:rPr lang="ar-SA" sz="1200" b="0" i="0" u="none" strike="noStrike" kern="1200" dirty="0">
                <a:solidFill>
                  <a:schemeClr val="tx1"/>
                </a:solidFill>
                <a:effectLst/>
                <a:latin typeface="Arial"/>
                <a:cs typeface="Arial"/>
              </a:rPr>
              <a:t>توفير عمليات تدخل نفسية – إيصال فريق العمل بأخصائيِّ صحة نفسية، إن وجدت هذه في السياق. </a:t>
            </a:r>
            <a:endParaRPr lang="ar-SA" sz="1200" b="0" i="0" u="none" strike="noStrike" kern="1200" dirty="0">
              <a:solidFill>
                <a:schemeClr val="tx1"/>
              </a:solidFill>
              <a:effectLst/>
              <a:latin typeface="Arial"/>
              <a:ea typeface="Arial"/>
              <a:cs typeface="Arial"/>
            </a:endParaRPr>
          </a:p>
          <a:p>
            <a:pPr rtl="1"/>
            <a:endParaRPr lang="ar-SA" dirty="0"/>
          </a:p>
          <a:p>
            <a:pPr algn="r" rtl="1"/>
            <a:r>
              <a:rPr lang="ar-SA" dirty="0">
                <a:latin typeface="Arial"/>
                <a:cs typeface="Arial"/>
              </a:rPr>
              <a:t>ينبغي عليكم كذلك وضع إجراءات لمشاركة التوصيات مع المشرفين فيما يتعلق بالفريق والعمل وأي تحديات تتمتع بآلية تعقيبات واضحة وفعالة.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21</a:t>
            </a:fld>
            <a:endParaRPr lang="ar-SA"/>
          </a:p>
        </p:txBody>
      </p:sp>
    </p:spTree>
    <p:extLst>
      <p:ext uri="{BB962C8B-B14F-4D97-AF65-F5344CB8AC3E}">
        <p14:creationId xmlns:p14="http://schemas.microsoft.com/office/powerpoint/2010/main" val="3337249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a:latin typeface="Arial"/>
                <a:cs typeface="Arial"/>
              </a:rPr>
              <a:t>والآن دعونا نستنتج الخلاصة. سوف أعطي كل مجموعة صغيرة دراسة حالة خاصة بأحد الزملاء. المجموعتان 1 و3، ستقومان باستخدام دراسة الحالة 1، المجموعتان 2 و4، ستقومان باستخدام دراسة الحالة 2. بمجرد قراءة دراسة الحالة، كمجموعة، قوموا بالإجابة عن الأسئلة الموجودة على الشريحة فيما يتعلق بمصدر الضغط ونوع الضغط وعلامات الضغط، وماهية بعض عوامل الخطر والعوامل الوقائية الخاصة بها. ثم، قوموا بمناقشة أنواع أساليب الرعاية الذاتية التي قد توصون بها لزميلكم لتعزيز عافيته.</a:t>
            </a:r>
          </a:p>
          <a:p>
            <a:pPr rtl="1"/>
            <a:endParaRPr lang="ar-SA" baseline="0" dirty="0"/>
          </a:p>
          <a:p>
            <a:pPr algn="r" rtl="1"/>
            <a:r>
              <a:rPr lang="ar-SA" b="1" baseline="0" dirty="0">
                <a:latin typeface="Arial"/>
                <a:cs typeface="Arial"/>
              </a:rPr>
              <a:t>**وزع النشرة 19.5 نشاط استنتاج الخلاصة**</a:t>
            </a:r>
          </a:p>
          <a:p>
            <a:pPr rtl="1"/>
            <a:endParaRPr lang="ar-SA" baseline="0" dirty="0"/>
          </a:p>
          <a:p>
            <a:pPr algn="r" rtl="1"/>
            <a:r>
              <a:rPr lang="ar-SA" dirty="0">
                <a:latin typeface="Arial"/>
                <a:cs typeface="Arial"/>
              </a:rPr>
              <a:t>بعد انتهاء كل المجموعات، سنجتمع مرة أخرى للمناقشة. ما الذي قامت المجموعات بتحديده لهذه الأسئلة؟ هل حددت مجموعات أخرى استجابات مختلفة؟ </a:t>
            </a:r>
          </a:p>
          <a:p>
            <a:pPr rtl="1"/>
            <a:endParaRPr lang="ar-SA" baseline="0" dirty="0"/>
          </a:p>
          <a:p>
            <a:pPr algn="r" rtl="1"/>
            <a:r>
              <a:rPr lang="ar-SA" dirty="0">
                <a:latin typeface="Arial"/>
                <a:cs typeface="Arial"/>
              </a:rPr>
              <a:t>تذكر أنه بينما يتحمل الأفراد مسؤولية العناية بعافيتهم، فإنه تقع كذلك على عاتق المنظمات مسؤولية تجاه  العاملين الاجتماعيين، الذين ينبغي ألا يتحملون بمفردهم عبء العمل شديد الصعوبة.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22</a:t>
            </a:fld>
            <a:endParaRPr lang="ar-SA"/>
          </a:p>
        </p:txBody>
      </p:sp>
    </p:spTree>
    <p:extLst>
      <p:ext uri="{BB962C8B-B14F-4D97-AF65-F5344CB8AC3E}">
        <p14:creationId xmlns:p14="http://schemas.microsoft.com/office/powerpoint/2010/main" val="1047210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p>
          <a:p>
            <a:pPr rtl="1" eaLnBrk="1" hangingPunct="1">
              <a:spcBef>
                <a:spcPct val="0"/>
              </a:spcBef>
              <a:defRPr/>
            </a:pPr>
            <a:endParaRPr lang="ar-SA" dirty="0"/>
          </a:p>
          <a:p>
            <a:pPr algn="r" rtl="1" eaLnBrk="1" hangingPunct="1">
              <a:spcBef>
                <a:spcPct val="0"/>
              </a:spcBef>
              <a:defRPr/>
            </a:pPr>
            <a:r>
              <a:rPr lang="ar-SA" dirty="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dirty="0">
                <a:latin typeface="Arial"/>
                <a:cs typeface="Arial"/>
              </a:rPr>
              <a:t>*</a:t>
            </a:r>
            <a:r>
              <a:rPr lang="ar-SA" b="1" dirty="0">
                <a:latin typeface="Arial"/>
                <a:cs typeface="Arial"/>
              </a:rPr>
              <a:t>الأسئلة التحفيزية، حسب الحاجة: </a:t>
            </a: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dirty="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dirty="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dirty="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a:t>23</a:t>
            </a:fld>
            <a:endParaRPr lang="ar-SA">
              <a:solidFill>
                <a:prstClr val="black"/>
              </a:solidFill>
            </a:endParaRPr>
          </a:p>
        </p:txBody>
      </p:sp>
    </p:spTree>
    <p:extLst>
      <p:ext uri="{BB962C8B-B14F-4D97-AF65-F5344CB8AC3E}">
        <p14:creationId xmlns:p14="http://schemas.microsoft.com/office/powerpoint/2010/main" val="2441436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dirty="0">
                <a:latin typeface="Arial"/>
                <a:cs typeface="Arial"/>
              </a:rPr>
              <a:t>اكتساب المعرفة الأساسية بشأن الغرض من الإشراف ووظيفته. </a:t>
            </a:r>
          </a:p>
          <a:p>
            <a:pPr algn="r" rtl="1"/>
            <a:r>
              <a:rPr lang="ar-SA" sz="1200" dirty="0">
                <a:latin typeface="Arial"/>
                <a:cs typeface="Arial"/>
              </a:rPr>
              <a:t>فهم كيفية استخدام مختلف الأدوات الرقابية لتقييم الأداء. </a:t>
            </a:r>
          </a:p>
          <a:p>
            <a:pPr algn="r" rtl="1"/>
            <a:r>
              <a:rPr lang="ar-SA" sz="1200" dirty="0">
                <a:latin typeface="Arial"/>
                <a:cs typeface="Arial"/>
              </a:rPr>
              <a:t> وصف مختلف الوسائل التي يمكن من خلالها إجراء الإشراف. </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solidFill>
                  <a:prstClr val="black"/>
                </a:solidFill>
              </a:rPr>
              <a:pPr/>
              <a:t>3</a:t>
            </a:fld>
            <a:endParaRPr lang="ar-SA">
              <a:solidFill>
                <a:prstClr val="black"/>
              </a:solidFill>
            </a:endParaRPr>
          </a:p>
        </p:txBody>
      </p:sp>
    </p:spTree>
    <p:extLst>
      <p:ext uri="{BB962C8B-B14F-4D97-AF65-F5344CB8AC3E}">
        <p14:creationId xmlns:p14="http://schemas.microsoft.com/office/powerpoint/2010/main" val="1644345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ct val="0"/>
              </a:spcBef>
            </a:pPr>
            <a:r>
              <a:rPr lang="ar-SA" dirty="0">
                <a:latin typeface="Arial"/>
                <a:cs typeface="Arial"/>
              </a:rPr>
              <a:t>لماذا نتحدث عن الضغط؟ كعاملين في المجال الإنساني، فإنكم جميعاً تعلمون أن البيئات التي نعمل فيها والعملاء الذين نعمل معهم غالباً ما تمثل حالاتهم ضغطاً عالياً وأحياناً صادماً عند العمل مع الناجين/الناجيات من العنف المبني على النوع الاجتماعي، يكون هذا صحيحاً بشكل خاص. نحن غالباً ما نكون الشخص الأقرب عند العمل مع الناجين/الناجيات، نسمع تجاربهم مع العنف المبني على النوع الاجتماعي، ونتواصل معهم. ونحن أيضاً في كثير من الأحيان نشعر بالالتزام الشديد تجاه عملنا وعملائنا. وبينما يكون هذا الالتزام هو ما يجعلك شخصاً محباً للعمل الإنساني، فإنه يمكن أن يؤدي أيضاً إلى أن تصبح منكباً على العمل ومنشغلاً بشكل مفرط. </a:t>
            </a:r>
          </a:p>
          <a:p>
            <a:pPr rtl="1">
              <a:spcBef>
                <a:spcPct val="0"/>
              </a:spcBef>
            </a:pPr>
            <a:endParaRPr lang="ar-SA" baseline="0" dirty="0"/>
          </a:p>
          <a:p>
            <a:pPr algn="r" rtl="1">
              <a:spcBef>
                <a:spcPct val="0"/>
              </a:spcBef>
            </a:pPr>
            <a:r>
              <a:rPr lang="ar-SA" dirty="0">
                <a:latin typeface="Arial"/>
                <a:cs typeface="Arial"/>
              </a:rPr>
              <a:t>ولكي نوفر أفضل رعاية وخدمة للناجين/الناجيات، علينا أن نتأكد من أننا نحرص على عافيتنا. وهذا يتطلب الوعي بالضغوطات في حياتنا وكيفية تأثيرها علينا، بالإضافة إلى أدوات وأساليب التعلم للتعامل مع الضغط والحد من بعض الآثار السلبية للضغط.</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4</a:t>
            </a:fld>
            <a:endParaRPr lang="ar-SA"/>
          </a:p>
        </p:txBody>
      </p:sp>
    </p:spTree>
    <p:extLst>
      <p:ext uri="{BB962C8B-B14F-4D97-AF65-F5344CB8AC3E}">
        <p14:creationId xmlns:p14="http://schemas.microsoft.com/office/powerpoint/2010/main" val="1985450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كيف نحدد الضغط؟ الضغط هو حالة من الإثارة النفسية والجسدية التي تأتي نتيجة التهديد أو التحدي أو التغيير في بيئة الشخص. من المهم أن نعرف أن الضغط هو استجابة طبيعية وعادية. نحن جميعاً نواجه وندير الضغط كل يوم. لكن ماذا يحدث عندما نتجاوز هذا الضغط، ما الذي نكون قادرين على إدارته؟ هذا ما نحن بصدد استكشافه فيما يلي.</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5</a:t>
            </a:fld>
            <a:endParaRPr lang="ar-SA"/>
          </a:p>
        </p:txBody>
      </p:sp>
    </p:spTree>
    <p:extLst>
      <p:ext uri="{BB962C8B-B14F-4D97-AF65-F5344CB8AC3E}">
        <p14:creationId xmlns:p14="http://schemas.microsoft.com/office/powerpoint/2010/main" val="3562176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 </a:t>
            </a:r>
            <a:r>
              <a:rPr lang="ar-SA" sz="1200" b="0" baseline="0" dirty="0">
                <a:latin typeface="Arial"/>
                <a:cs typeface="Arial"/>
              </a:rPr>
              <a:t>ما يجعل هذا الضغط مختلفاً عن الضغط اليومي هو نوع أو شدة الضغط، بالإضافة إلى النقطة الأخيرة التي تم تسليط الضوء عليها هنا - وهي أنه يتجاوز قدرتنا على التعامل مع الضغط أو إدارته</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b="0" baseline="0" dirty="0">
                <a:latin typeface="Arial"/>
                <a:cs typeface="Arial"/>
              </a:rPr>
              <a:t>هناك ثلاثة أنواع من الضغوط السلبية التي سنناقشها اليوم: الضغوط التراكمية والناتجة عن الحوادث الحرجة والصدمة المتحملة نيابة عن آخرين. هذه الأنواع من الضغوط الناجمة عن الصدمة هي أنواع قد تواجهها مع الناجين/الناجيات من العنف المبني على النوع الاجتماعي، ومن المهم فهمها بالنسبة لنا. فدعونا نلقي نظرة على كل هذه الأنواع بشكل متمعن أكثر قليلاً.</a:t>
            </a:r>
            <a:endParaRPr lang="ar-SA" sz="1200" b="0" dirty="0">
              <a:cs typeface="Arial"/>
            </a:endParaRPr>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6</a:t>
            </a:fld>
            <a:endParaRPr lang="ar-SA"/>
          </a:p>
        </p:txBody>
      </p:sp>
    </p:spTree>
    <p:extLst>
      <p:ext uri="{BB962C8B-B14F-4D97-AF65-F5344CB8AC3E}">
        <p14:creationId xmlns:p14="http://schemas.microsoft.com/office/powerpoint/2010/main" val="692348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الضغط التراكمي هو نتيجة التعرض المطول والمتراكم وغير المخفف لمجموعة متنوعة من عوامل الضغط. وهو أكثر أشكال الضغط الناجم عن صدمات شيوعاً التي يعاني منها العاملون في المجال الإنساني؛ عندما لا يتم الاعتراف بها وإدارتها، تؤدي إلى  الاحتراق، وهو ما ستتم مناقشته بالتفصيل في الشرائح اللاحقة. فدعونا نلقي نظرة فاحصة على ما يمكن أن يسبب الضغط التراكمي.</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7</a:t>
            </a:fld>
            <a:endParaRPr lang="ar-SA"/>
          </a:p>
        </p:txBody>
      </p:sp>
    </p:spTree>
    <p:extLst>
      <p:ext uri="{BB962C8B-B14F-4D97-AF65-F5344CB8AC3E}">
        <p14:creationId xmlns:p14="http://schemas.microsoft.com/office/powerpoint/2010/main" val="2901799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atin typeface="Arial"/>
                <a:cs typeface="Arial"/>
              </a:rPr>
              <a:t>وكما تمت مناقشته من قبل، ثمّ شكل آخر من الضغط الناجم عن الصدمة قد تواجهه وهو الضغط الناتج عن الحوادث الحرجة. يحدث الضغط الناتج عن الحوادث الحرجة نتيجة لأحداث غير عادية تثير مستوى عال من الضغط في جميع حالات من ينطوي عليهم الأمر تقريباً. هذا أمر مهم لأنه في حين أنه ليس كل شخص سيواجه الضغط بنفس الطريقة، فالضغط الناتج عن الحوادث الحرجة مفهوم عموماً كاستجابة لحدث حيث يكون لجميع المعنيين تقريباً رد فعل تجاه الضغط؛ فهو يعتبر عاماً في تأثيره. عندما نفكر في "الصدمة"، نحن عادةً ما نفكر في الأحداث التي من شأنها أن تسبب رد فعل حرج تجاه الضغط. هناك بعض الجوانب الرئيسية للضغط الناتج عن الحوادث الحرجة التي من المهم ملاحظتها -- فهو مفاجئ وهدام؛ وينطوي على تهديد أو خسارة فعلية أو متصورة؛ ويسبب الشعور بالضعف؛ ويزعزع الشعور بالسيطرة وتصور كون العالم آمناً وقابلاً للتنبؤ به. </a:t>
            </a:r>
          </a:p>
          <a:p>
            <a:pPr rtl="1"/>
            <a:endParaRPr lang="ar-SA" baseline="0"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8</a:t>
            </a:fld>
            <a:endParaRPr lang="ar-SA"/>
          </a:p>
        </p:txBody>
      </p:sp>
    </p:spTree>
    <p:extLst>
      <p:ext uri="{BB962C8B-B14F-4D97-AF65-F5344CB8AC3E}">
        <p14:creationId xmlns:p14="http://schemas.microsoft.com/office/powerpoint/2010/main" val="525227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19.1 مصادر الضغط**</a:t>
            </a:r>
            <a:endParaRPr lang="ar-SA" b="1" dirty="0"/>
          </a:p>
          <a:p>
            <a:pPr rtl="1"/>
            <a:endParaRPr lang="ar-SA" dirty="0"/>
          </a:p>
          <a:p>
            <a:pPr rtl="1"/>
            <a:endParaRPr lang="ar-SA" dirty="0"/>
          </a:p>
          <a:p>
            <a:pPr algn="r" rtl="1"/>
            <a:r>
              <a:rPr lang="ar-SA" dirty="0">
                <a:latin typeface="Arial"/>
                <a:cs typeface="Arial"/>
              </a:rPr>
              <a:t>أنا الآن أعرض ملخصاً لمصادر التوتر المختلفة التي قد تؤدي إلى الضغط التراكمي. سترى أن هذه ا مقسمة إلى فئتين: داخلية وخارجية. يشير الضغط الداخلي إلى الضغط النابع من خصائصنا الشخصية. يشير الضغط الخارجي إلى عوامل الضغط الناجمة عن البيئة، مثل ظروف العمل أو العوامل التنظيمية أو نوع العمل الذي تقوم به أو الأشخاص الذين نعمل معهم كالعملاء أو الزملاء. تذكر أنك قد تواجه مجموعة من عوامل الضغط هذه؛ أيضاً، ليس كل من يواجه عوامل الضغط هذه سيواجه الضغط التراكمي، أو لن يواجهه بنفس الطريقة. بالنظر في هذه القائمة - هل فاجأك أي من هذه العناصر؟ هل هناك عنصر واحد يمكنك إضافته؟</a:t>
            </a:r>
          </a:p>
          <a:p>
            <a:pPr rtl="1"/>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9</a:t>
            </a:fld>
            <a:endParaRPr lang="ar-SA"/>
          </a:p>
        </p:txBody>
      </p:sp>
    </p:spTree>
    <p:extLst>
      <p:ext uri="{BB962C8B-B14F-4D97-AF65-F5344CB8AC3E}">
        <p14:creationId xmlns:p14="http://schemas.microsoft.com/office/powerpoint/2010/main" val="1407325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1223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87148" y="1468134"/>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7689" y="2419659"/>
            <a:ext cx="4769556" cy="1545564"/>
          </a:xfrm>
        </p:spPr>
        <p:txBody>
          <a:bodyPr>
            <a:normAutofit/>
          </a:bodyPr>
          <a:lstStyle/>
          <a:p>
            <a:pPr rtl="1"/>
            <a:r>
              <a:rPr lang="ar-SA" sz="4000" spc="0" dirty="0">
                <a:cs typeface="+mn-cs"/>
              </a:rPr>
              <a:t>نشاط مصادر الضغط</a:t>
            </a:r>
            <a:r>
              <a:rPr lang="en-US" sz="4000" spc="0" dirty="0">
                <a:cs typeface="+mn-cs"/>
              </a:rPr>
              <a:t> </a:t>
            </a:r>
            <a:endParaRPr lang="ar-SA" sz="4000" spc="0" dirty="0">
              <a:latin typeface="Arial"/>
              <a:cs typeface="+mn-cs"/>
            </a:endParaRPr>
          </a:p>
        </p:txBody>
      </p:sp>
      <p:sp>
        <p:nvSpPr>
          <p:cNvPr id="5" name="Content Placeholder 4"/>
          <p:cNvSpPr>
            <a:spLocks noGrp="1"/>
          </p:cNvSpPr>
          <p:nvPr>
            <p:ph idx="1"/>
          </p:nvPr>
        </p:nvSpPr>
        <p:spPr>
          <a:xfrm>
            <a:off x="808567" y="860778"/>
            <a:ext cx="4478866" cy="5053469"/>
          </a:xfrm>
        </p:spPr>
        <p:txBody>
          <a:bodyPr/>
          <a:lstStyle/>
          <a:p>
            <a:pPr algn="r" rtl="1">
              <a:buClr>
                <a:srgbClr val="80347D"/>
              </a:buClr>
              <a:buFont typeface="Wingdings" panose="05000000000000000000" pitchFamily="2" charset="2"/>
              <a:buChar char="ß"/>
            </a:pPr>
            <a:r>
              <a:rPr lang="ar-SA" sz="2400" dirty="0">
                <a:solidFill>
                  <a:schemeClr val="tx1"/>
                </a:solidFill>
                <a:latin typeface="Arial"/>
                <a:cs typeface="Arial"/>
              </a:rPr>
              <a:t>ليقم كل شخص بملء خريطة مصادر الضغط، وذلك باستخدام النشرة من المصادر المشتركة كدليل. ما الذي تراه يمثل عوامل الضغط الرئيسية في عملك؟ </a:t>
            </a:r>
          </a:p>
          <a:p>
            <a:pPr rtl="1">
              <a:buClr>
                <a:srgbClr val="80347D"/>
              </a:buClr>
              <a:buFont typeface="Wingdings" panose="05000000000000000000" pitchFamily="2" charset="2"/>
              <a:buChar char="ß"/>
            </a:pPr>
            <a:endParaRPr lang="ar-SA" sz="2400" dirty="0">
              <a:solidFill>
                <a:schemeClr val="tx1"/>
              </a:solidFill>
            </a:endParaRPr>
          </a:p>
        </p:txBody>
      </p:sp>
    </p:spTree>
    <p:extLst>
      <p:ext uri="{BB962C8B-B14F-4D97-AF65-F5344CB8AC3E}">
        <p14:creationId xmlns:p14="http://schemas.microsoft.com/office/powerpoint/2010/main" val="2499480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ar-SA" spc="0" dirty="0">
                <a:cs typeface="+mn-cs"/>
              </a:rPr>
              <a:t>الصدمة المتحملة نيابة عن آخرين أو الصدمة الثانوية</a:t>
            </a:r>
            <a:endParaRPr spc="0" dirty="0">
              <a:cs typeface="+mn-cs"/>
            </a:endParaRPr>
          </a:p>
        </p:txBody>
      </p:sp>
      <p:sp>
        <p:nvSpPr>
          <p:cNvPr id="3" name="Content Placeholder 2"/>
          <p:cNvSpPr>
            <a:spLocks noGrp="1"/>
          </p:cNvSpPr>
          <p:nvPr>
            <p:ph idx="1"/>
          </p:nvPr>
        </p:nvSpPr>
        <p:spPr>
          <a:xfrm>
            <a:off x="1515004" y="2286000"/>
            <a:ext cx="9720262" cy="4022725"/>
          </a:xfrm>
        </p:spPr>
        <p:txBody>
          <a:bodyPr>
            <a:normAutofit/>
          </a:bodyPr>
          <a:lstStyle/>
          <a:p>
            <a:pPr marL="0" indent="0" algn="r" rtl="1">
              <a:buNone/>
            </a:pPr>
            <a:r>
              <a:rPr lang="ar-SA" sz="2000" spc="0" dirty="0">
                <a:cs typeface="+mn-cs"/>
              </a:rPr>
              <a:t>الصدمة المتحملة نيابة عن آخرين، التي تسمى أيضاً </a:t>
            </a:r>
            <a:r>
              <a:rPr lang="ar-SA" sz="2000" b="1" spc="0" dirty="0">
                <a:cs typeface="+mn-cs"/>
              </a:rPr>
              <a:t>الصدمة الثانوية أو الصدمة غير المباشرة</a:t>
            </a:r>
            <a:r>
              <a:rPr lang="ar-SA" sz="2000" spc="0" dirty="0">
                <a:cs typeface="+mn-cs"/>
              </a:rPr>
              <a:t>، هي عملية التغيير التي تحدث عندما يبدأ العامل الاجتماعي في التعرف مع العملاء الذين يعمل/تعمل معهم والذي يؤدي إلى تغييرات في أفكار العامل ومشاعره وسلوكياته والتي تكون:</a:t>
            </a:r>
            <a:endParaRPr sz="2000" spc="0" dirty="0">
              <a:cs typeface="+mn-cs"/>
            </a:endParaRPr>
          </a:p>
          <a:p>
            <a:pPr algn="r" rtl="1">
              <a:buFont typeface="Arial" panose="020B0604020202020204" pitchFamily="34" charset="0"/>
              <a:buChar char="•"/>
            </a:pPr>
            <a:r>
              <a:rPr lang="ar-SA" sz="2000" spc="0" dirty="0">
                <a:solidFill>
                  <a:schemeClr val="tx1"/>
                </a:solidFill>
                <a:latin typeface="Arial"/>
                <a:cs typeface="+mn-cs"/>
              </a:rPr>
              <a:t>متوازية مع أولئك الناجين/الناجيات من الصدمات النفسية</a:t>
            </a:r>
          </a:p>
          <a:p>
            <a:pPr algn="r" rtl="1">
              <a:buFont typeface="Arial" panose="020B0604020202020204" pitchFamily="34" charset="0"/>
              <a:buChar char="•"/>
            </a:pPr>
            <a:r>
              <a:rPr lang="ar-SA" sz="2000" spc="0" dirty="0">
                <a:solidFill>
                  <a:schemeClr val="tx1"/>
                </a:solidFill>
                <a:latin typeface="Arial"/>
                <a:cs typeface="+mn-cs"/>
              </a:rPr>
              <a:t>ناشئة عن تجارب العملاء</a:t>
            </a:r>
          </a:p>
          <a:p>
            <a:pPr algn="r" rtl="1">
              <a:buFont typeface="Arial" panose="020B0604020202020204" pitchFamily="34" charset="0"/>
              <a:buChar char="•"/>
            </a:pPr>
            <a:r>
              <a:rPr lang="ar-SA" sz="2000" spc="0" dirty="0">
                <a:solidFill>
                  <a:schemeClr val="tx1"/>
                </a:solidFill>
                <a:latin typeface="Arial"/>
                <a:cs typeface="+mn-cs"/>
              </a:rPr>
              <a:t>منقولة من العملاء إلى  العاملين الاجتماعين</a:t>
            </a:r>
          </a:p>
          <a:p>
            <a:pPr marL="0" indent="0" algn="r" rtl="1">
              <a:buNone/>
            </a:pPr>
            <a:r>
              <a:rPr lang="ar-SA" sz="2000" spc="0" dirty="0">
                <a:solidFill>
                  <a:schemeClr val="tx1"/>
                </a:solidFill>
                <a:latin typeface="Arial"/>
                <a:cs typeface="+mn-cs"/>
              </a:rPr>
              <a:t>مع مرور الوقت، يمكن أن يسبب ذلك تغييرات في سلامتك الجسدية والنفسية والمعنوية والروحانية. </a:t>
            </a:r>
          </a:p>
          <a:p>
            <a:pPr marL="0" indent="0" algn="r" rtl="1">
              <a:buNone/>
            </a:pPr>
            <a:r>
              <a:rPr lang="ar-SA" sz="2000" spc="0" dirty="0">
                <a:solidFill>
                  <a:schemeClr val="tx1"/>
                </a:solidFill>
                <a:latin typeface="Arial"/>
                <a:cs typeface="+mn-cs"/>
              </a:rPr>
              <a:t>يمكن أن يؤدي إلى توقعات عالية جداً، وربما غير واقعية، من نفسك والآخرين</a:t>
            </a:r>
          </a:p>
        </p:txBody>
      </p:sp>
    </p:spTree>
    <p:extLst>
      <p:ext uri="{BB962C8B-B14F-4D97-AF65-F5344CB8AC3E}">
        <p14:creationId xmlns:p14="http://schemas.microsoft.com/office/powerpoint/2010/main" val="417349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ar-SA" spc="0" dirty="0">
                <a:cs typeface="+mn-cs"/>
              </a:rPr>
              <a:t>الاحتراق</a:t>
            </a:r>
            <a:endParaRPr spc="0" dirty="0">
              <a:cs typeface="+mn-cs"/>
            </a:endParaRPr>
          </a:p>
        </p:txBody>
      </p:sp>
      <p:sp>
        <p:nvSpPr>
          <p:cNvPr id="3" name="Content Placeholder 2"/>
          <p:cNvSpPr>
            <a:spLocks noGrp="1"/>
          </p:cNvSpPr>
          <p:nvPr>
            <p:ph idx="1"/>
          </p:nvPr>
        </p:nvSpPr>
        <p:spPr>
          <a:xfrm>
            <a:off x="1492405" y="2107581"/>
            <a:ext cx="9720262" cy="4022725"/>
          </a:xfrm>
        </p:spPr>
        <p:txBody>
          <a:bodyPr>
            <a:normAutofit/>
          </a:bodyPr>
          <a:lstStyle/>
          <a:p>
            <a:pPr marL="0" indent="0" algn="r" rtl="1">
              <a:buNone/>
            </a:pPr>
            <a:r>
              <a:rPr lang="ar-SA" sz="2400" spc="0" dirty="0">
                <a:solidFill>
                  <a:schemeClr val="tx1"/>
                </a:solidFill>
                <a:latin typeface="Arial"/>
                <a:cs typeface="Arial"/>
              </a:rPr>
              <a:t>نوع من رد فعل الضغط التراكمي الذي يحدث بعد التعرض لفترات طويلة لعوامل الضغط المهنية، مثل تلك التي تم تحديدها كمصادر للضغط التراكمي.</a:t>
            </a:r>
          </a:p>
          <a:p>
            <a:pPr marL="0" indent="0" algn="r" rtl="1">
              <a:buNone/>
            </a:pPr>
            <a:r>
              <a:rPr lang="ar-SA" sz="2400" spc="0" dirty="0">
                <a:solidFill>
                  <a:schemeClr val="tx1"/>
                </a:solidFill>
                <a:latin typeface="Arial"/>
                <a:cs typeface="Arial"/>
              </a:rPr>
              <a:t>فهي عملية، وليست حدثاً فردياً. </a:t>
            </a:r>
          </a:p>
          <a:p>
            <a:pPr marL="0" indent="0" algn="r" rtl="1">
              <a:buNone/>
            </a:pPr>
            <a:r>
              <a:rPr lang="ar-SA" sz="2400" spc="0" dirty="0">
                <a:solidFill>
                  <a:schemeClr val="tx1"/>
                </a:solidFill>
                <a:latin typeface="Arial"/>
                <a:cs typeface="Arial"/>
              </a:rPr>
              <a:t>يحدث حيث إن التعرض لفترات طويلة لحالات تتطلب دعماً معنوياً مع عدم كفاية الدعم يستنزف تدريجياً الموارد الطبيعية الخاصة للفرد واللازمة للتعامل مع الضغط والإجهاد.</a:t>
            </a:r>
          </a:p>
          <a:p>
            <a:pPr marL="0" indent="0" algn="r" rtl="1">
              <a:buNone/>
            </a:pPr>
            <a:r>
              <a:rPr lang="ar-SA" sz="2400" spc="0" dirty="0">
                <a:solidFill>
                  <a:schemeClr val="tx1"/>
                </a:solidFill>
                <a:latin typeface="Arial"/>
                <a:cs typeface="Arial"/>
              </a:rPr>
              <a:t>وكما هو الحال مع علامات الضغط، يمكن لعلامات الاحتراق أن تظهر بطرق مختلفة وذلك يعتمد على الفرد.</a:t>
            </a:r>
          </a:p>
          <a:p>
            <a:pPr marL="0" indent="0" rtl="1">
              <a:buNone/>
            </a:pPr>
            <a:endParaRPr lang="ar-SA" sz="2400" spc="0" dirty="0">
              <a:solidFill>
                <a:schemeClr val="tx1"/>
              </a:solidFill>
              <a:cs typeface="Arial"/>
            </a:endParaRPr>
          </a:p>
          <a:p>
            <a:pPr marL="0" indent="0" rtl="1">
              <a:buNone/>
            </a:pPr>
            <a:endParaRPr lang="ar-SA" sz="2400" spc="0" dirty="0">
              <a:solidFill>
                <a:schemeClr val="tx1"/>
              </a:solidFill>
              <a:cs typeface="Arial"/>
            </a:endParaRPr>
          </a:p>
        </p:txBody>
      </p:sp>
      <p:sp>
        <p:nvSpPr>
          <p:cNvPr id="4" name="TextBox 3"/>
          <p:cNvSpPr txBox="1"/>
          <p:nvPr/>
        </p:nvSpPr>
        <p:spPr>
          <a:xfrm>
            <a:off x="738431" y="6400800"/>
            <a:ext cx="1855826" cy="276999"/>
          </a:xfrm>
          <a:prstGeom prst="rect">
            <a:avLst/>
          </a:prstGeom>
          <a:noFill/>
        </p:spPr>
        <p:txBody>
          <a:bodyPr wrap="square" rtlCol="0">
            <a:spAutoFit/>
          </a:bodyPr>
          <a:lstStyle/>
          <a:p>
            <a:pPr rtl="1"/>
            <a:r>
              <a:rPr lang="ar-SA" sz="1200" dirty="0">
                <a:latin typeface="Arial"/>
                <a:cs typeface="Arial"/>
              </a:rPr>
              <a:t>معهد هيدينجتون، 2008</a:t>
            </a:r>
          </a:p>
        </p:txBody>
      </p:sp>
    </p:spTree>
    <p:extLst>
      <p:ext uri="{BB962C8B-B14F-4D97-AF65-F5344CB8AC3E}">
        <p14:creationId xmlns:p14="http://schemas.microsoft.com/office/powerpoint/2010/main" val="3708044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علامات الضغط والصدمة</a:t>
            </a:r>
          </a:p>
        </p:txBody>
      </p:sp>
      <p:sp>
        <p:nvSpPr>
          <p:cNvPr id="3" name="Content Placeholder 2"/>
          <p:cNvSpPr>
            <a:spLocks noGrp="1"/>
          </p:cNvSpPr>
          <p:nvPr>
            <p:ph idx="1"/>
          </p:nvPr>
        </p:nvSpPr>
        <p:spPr>
          <a:xfrm>
            <a:off x="6504878" y="2241395"/>
            <a:ext cx="4707789" cy="4022725"/>
          </a:xfrm>
        </p:spPr>
        <p:txBody>
          <a:bodyPr>
            <a:normAutofit/>
          </a:bodyPr>
          <a:lstStyle/>
          <a:p>
            <a:pPr algn="r" rtl="1"/>
            <a:r>
              <a:rPr lang="ar-SA" spc="0" dirty="0">
                <a:solidFill>
                  <a:schemeClr val="tx1"/>
                </a:solidFill>
                <a:latin typeface="Arial"/>
                <a:cs typeface="Arial"/>
              </a:rPr>
              <a:t>هناك العديد من علامات الضغط المختلفة، وتظهر في العديد من الطرق المختلفة اعتماداً على سمات الشخص وعامل الضغط.</a:t>
            </a:r>
          </a:p>
          <a:p>
            <a:pPr algn="r" rtl="1"/>
            <a:r>
              <a:rPr lang="ar-SA" spc="0" dirty="0">
                <a:solidFill>
                  <a:schemeClr val="tx1"/>
                </a:solidFill>
                <a:latin typeface="Arial"/>
                <a:cs typeface="Arial"/>
              </a:rPr>
              <a:t>قد تكون جسدية أو معرفية أو معنوية أو سلوكية أو روحانية/فلسفية.</a:t>
            </a:r>
          </a:p>
          <a:p>
            <a:pPr algn="r" rtl="1"/>
            <a:r>
              <a:rPr lang="ar-SA" spc="0" dirty="0">
                <a:solidFill>
                  <a:schemeClr val="tx1"/>
                </a:solidFill>
                <a:latin typeface="Arial"/>
                <a:cs typeface="Arial"/>
              </a:rPr>
              <a:t>قد تكون فورية أو متأخرة.</a:t>
            </a:r>
          </a:p>
        </p:txBody>
      </p:sp>
      <p:grpSp>
        <p:nvGrpSpPr>
          <p:cNvPr id="36" name="Group 35"/>
          <p:cNvGrpSpPr/>
          <p:nvPr/>
        </p:nvGrpSpPr>
        <p:grpSpPr>
          <a:xfrm flipH="1">
            <a:off x="253011" y="1625971"/>
            <a:ext cx="5928644" cy="5234853"/>
            <a:chOff x="253011" y="1625971"/>
            <a:chExt cx="5928644" cy="5234853"/>
          </a:xfrm>
        </p:grpSpPr>
        <p:grpSp>
          <p:nvGrpSpPr>
            <p:cNvPr id="21" name="Group 20"/>
            <p:cNvGrpSpPr/>
            <p:nvPr/>
          </p:nvGrpSpPr>
          <p:grpSpPr>
            <a:xfrm>
              <a:off x="253011" y="2491844"/>
              <a:ext cx="2508545" cy="2508540"/>
              <a:chOff x="847888" y="1245435"/>
              <a:chExt cx="2508545" cy="2508540"/>
            </a:xfrm>
          </p:grpSpPr>
          <p:sp>
            <p:nvSpPr>
              <p:cNvPr id="22" name="Oval 21"/>
              <p:cNvSpPr/>
              <p:nvPr/>
            </p:nvSpPr>
            <p:spPr>
              <a:xfrm>
                <a:off x="847888" y="1245435"/>
                <a:ext cx="2508545" cy="2508540"/>
              </a:xfrm>
              <a:prstGeom prst="ellipse">
                <a:avLst/>
              </a:prstGeom>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sp>
          <p:sp>
            <p:nvSpPr>
              <p:cNvPr id="23" name="Oval 4"/>
              <p:cNvSpPr/>
              <p:nvPr/>
            </p:nvSpPr>
            <p:spPr>
              <a:xfrm>
                <a:off x="1215256" y="1612802"/>
                <a:ext cx="1773809" cy="177380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a:t>معرفية</a:t>
                </a:r>
              </a:p>
            </p:txBody>
          </p:sp>
        </p:grpSp>
        <p:grpSp>
          <p:nvGrpSpPr>
            <p:cNvPr id="24" name="Group 23"/>
            <p:cNvGrpSpPr/>
            <p:nvPr/>
          </p:nvGrpSpPr>
          <p:grpSpPr>
            <a:xfrm>
              <a:off x="888440" y="4309694"/>
              <a:ext cx="2508545" cy="2508540"/>
              <a:chOff x="1483317" y="3063285"/>
              <a:chExt cx="2508545" cy="2508540"/>
            </a:xfrm>
          </p:grpSpPr>
          <p:sp>
            <p:nvSpPr>
              <p:cNvPr id="25" name="Oval 24"/>
              <p:cNvSpPr/>
              <p:nvPr/>
            </p:nvSpPr>
            <p:spPr>
              <a:xfrm>
                <a:off x="1483317" y="3063285"/>
                <a:ext cx="2508545" cy="2508540"/>
              </a:xfrm>
              <a:prstGeom prst="ellipse">
                <a:avLst/>
              </a:prstGeom>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sp>
          <p:sp>
            <p:nvSpPr>
              <p:cNvPr id="26" name="Oval 6"/>
              <p:cNvSpPr/>
              <p:nvPr/>
            </p:nvSpPr>
            <p:spPr>
              <a:xfrm>
                <a:off x="1850685" y="3430652"/>
                <a:ext cx="1773809" cy="177380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a:t>بدنية</a:t>
                </a:r>
              </a:p>
            </p:txBody>
          </p:sp>
        </p:grpSp>
        <p:grpSp>
          <p:nvGrpSpPr>
            <p:cNvPr id="27" name="Group 26"/>
            <p:cNvGrpSpPr/>
            <p:nvPr/>
          </p:nvGrpSpPr>
          <p:grpSpPr>
            <a:xfrm>
              <a:off x="2038964" y="1625971"/>
              <a:ext cx="2508545" cy="2508540"/>
              <a:chOff x="2633841" y="379562"/>
              <a:chExt cx="2508545" cy="2508540"/>
            </a:xfrm>
          </p:grpSpPr>
          <p:sp>
            <p:nvSpPr>
              <p:cNvPr id="28" name="Oval 27"/>
              <p:cNvSpPr/>
              <p:nvPr/>
            </p:nvSpPr>
            <p:spPr>
              <a:xfrm>
                <a:off x="2633841" y="379562"/>
                <a:ext cx="2508545" cy="2508540"/>
              </a:xfrm>
              <a:prstGeom prst="ellipse">
                <a:avLst/>
              </a:prstGeom>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sp>
          <p:sp>
            <p:nvSpPr>
              <p:cNvPr id="29" name="Oval 8"/>
              <p:cNvSpPr/>
              <p:nvPr/>
            </p:nvSpPr>
            <p:spPr>
              <a:xfrm>
                <a:off x="3001209" y="746929"/>
                <a:ext cx="1773809" cy="177380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a:t>سلوكية</a:t>
                </a:r>
              </a:p>
            </p:txBody>
          </p:sp>
        </p:grpSp>
        <p:grpSp>
          <p:nvGrpSpPr>
            <p:cNvPr id="30" name="Group 29"/>
            <p:cNvGrpSpPr/>
            <p:nvPr/>
          </p:nvGrpSpPr>
          <p:grpSpPr>
            <a:xfrm>
              <a:off x="3039763" y="4352284"/>
              <a:ext cx="2508545" cy="2508540"/>
              <a:chOff x="3634640" y="3105875"/>
              <a:chExt cx="2508545" cy="2508540"/>
            </a:xfrm>
          </p:grpSpPr>
          <p:sp>
            <p:nvSpPr>
              <p:cNvPr id="31" name="Oval 30"/>
              <p:cNvSpPr/>
              <p:nvPr/>
            </p:nvSpPr>
            <p:spPr>
              <a:xfrm>
                <a:off x="3634640" y="3105875"/>
                <a:ext cx="2508545" cy="2508540"/>
              </a:xfrm>
              <a:prstGeom prst="ellipse">
                <a:avLst/>
              </a:prstGeom>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sp>
          <p:sp>
            <p:nvSpPr>
              <p:cNvPr id="32" name="Oval 10"/>
              <p:cNvSpPr/>
              <p:nvPr/>
            </p:nvSpPr>
            <p:spPr>
              <a:xfrm>
                <a:off x="4002008" y="3473242"/>
                <a:ext cx="1773809" cy="177380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a:t>معنوية</a:t>
                </a:r>
              </a:p>
            </p:txBody>
          </p:sp>
        </p:grpSp>
        <p:grpSp>
          <p:nvGrpSpPr>
            <p:cNvPr id="33" name="Group 32"/>
            <p:cNvGrpSpPr/>
            <p:nvPr/>
          </p:nvGrpSpPr>
          <p:grpSpPr>
            <a:xfrm>
              <a:off x="3673110" y="2513468"/>
              <a:ext cx="2508545" cy="2508540"/>
              <a:chOff x="4267987" y="1267059"/>
              <a:chExt cx="2508545" cy="2508540"/>
            </a:xfrm>
          </p:grpSpPr>
          <p:sp>
            <p:nvSpPr>
              <p:cNvPr id="34" name="Oval 33"/>
              <p:cNvSpPr/>
              <p:nvPr/>
            </p:nvSpPr>
            <p:spPr>
              <a:xfrm>
                <a:off x="4267987" y="1267059"/>
                <a:ext cx="2508545" cy="2508540"/>
              </a:xfrm>
              <a:prstGeom prst="ellipse">
                <a:avLst/>
              </a:prstGeom>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sp>
          <p:sp>
            <p:nvSpPr>
              <p:cNvPr id="35" name="Oval 12"/>
              <p:cNvSpPr/>
              <p:nvPr/>
            </p:nvSpPr>
            <p:spPr>
              <a:xfrm>
                <a:off x="4635355" y="1634426"/>
                <a:ext cx="1773809" cy="177380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83820" tIns="83820" rIns="83820" bIns="83820" numCol="1" spcCol="1270" anchor="ctr" anchorCtr="0">
                <a:noAutofit/>
              </a:bodyPr>
              <a:lstStyle/>
              <a:p>
                <a:pPr lvl="0" algn="ctr" defTabSz="977900" rtl="1">
                  <a:lnSpc>
                    <a:spcPct val="90000"/>
                  </a:lnSpc>
                  <a:spcBef>
                    <a:spcPct val="0"/>
                  </a:spcBef>
                  <a:spcAft>
                    <a:spcPct val="35000"/>
                  </a:spcAft>
                </a:pPr>
                <a:r>
                  <a:rPr lang="ar-SA" sz="2200" kern="1200" dirty="0"/>
                  <a:t>روحانية/فلسفية</a:t>
                </a:r>
              </a:p>
            </p:txBody>
          </p:sp>
        </p:grpSp>
      </p:grpSp>
    </p:spTree>
    <p:extLst>
      <p:ext uri="{BB962C8B-B14F-4D97-AF65-F5344CB8AC3E}">
        <p14:creationId xmlns:p14="http://schemas.microsoft.com/office/powerpoint/2010/main" val="408169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9" y="2419659"/>
            <a:ext cx="4769556" cy="1545564"/>
          </a:xfrm>
        </p:spPr>
        <p:txBody>
          <a:bodyPr>
            <a:normAutofit/>
          </a:bodyPr>
          <a:lstStyle/>
          <a:p>
            <a:pPr rtl="1"/>
            <a:r>
              <a:rPr lang="ar-SA" sz="4000" spc="0" dirty="0">
                <a:latin typeface="Arial"/>
                <a:cs typeface="Arial"/>
              </a:rPr>
              <a:t>النشاط: </a:t>
            </a:r>
            <a:br>
              <a:rPr sz="4000" spc="0" dirty="0"/>
            </a:br>
            <a:r>
              <a:rPr lang="ar-SA" sz="4000" spc="0" dirty="0">
                <a:latin typeface="Arial"/>
                <a:cs typeface="Arial"/>
              </a:rPr>
              <a:t>علامات الضغط والصدمة </a:t>
            </a:r>
          </a:p>
        </p:txBody>
      </p:sp>
      <p:sp>
        <p:nvSpPr>
          <p:cNvPr id="3" name="Content Placeholder 2"/>
          <p:cNvSpPr>
            <a:spLocks noGrp="1"/>
          </p:cNvSpPr>
          <p:nvPr>
            <p:ph idx="1"/>
          </p:nvPr>
        </p:nvSpPr>
        <p:spPr>
          <a:xfrm>
            <a:off x="808567" y="860778"/>
            <a:ext cx="4478866" cy="5053469"/>
          </a:xfrm>
        </p:spPr>
        <p:txBody>
          <a:bodyPr>
            <a:normAutofit/>
          </a:bodyPr>
          <a:lstStyle/>
          <a:p>
            <a:pPr marL="0" indent="0" algn="r" rtl="1">
              <a:buNone/>
            </a:pPr>
            <a:r>
              <a:rPr lang="ar-SA" sz="2400" dirty="0">
                <a:latin typeface="Arial"/>
                <a:cs typeface="Arial"/>
              </a:rPr>
              <a:t>كونوا خمس مجموعات. سيتم تعيين مجال مختلف حيث قد يكون هناك رد فعل تجاه الضغط لكل مجموعة. كمجموعة، تبادلوا الأفكار حول ما يمكن أن تكون عليه ردود الفعل. تذكر أن تفكر في كل من الضغط التراكمي والضغط الناتج عن الحوادث الحرجة. </a:t>
            </a:r>
          </a:p>
        </p:txBody>
      </p:sp>
    </p:spTree>
    <p:extLst>
      <p:ext uri="{BB962C8B-B14F-4D97-AF65-F5344CB8AC3E}">
        <p14:creationId xmlns:p14="http://schemas.microsoft.com/office/powerpoint/2010/main" val="2194964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6156" y="2419659"/>
            <a:ext cx="4769556" cy="1545564"/>
          </a:xfrm>
        </p:spPr>
        <p:txBody>
          <a:bodyPr>
            <a:normAutofit/>
          </a:bodyPr>
          <a:lstStyle/>
          <a:p>
            <a:pPr rtl="1"/>
            <a:r>
              <a:rPr lang="ar-SA" sz="4000" spc="0" dirty="0">
                <a:latin typeface="Arial"/>
                <a:cs typeface="Arial"/>
              </a:rPr>
              <a:t>النشاط: </a:t>
            </a:r>
            <a:br>
              <a:rPr sz="4000" spc="0" dirty="0"/>
            </a:br>
            <a:r>
              <a:rPr lang="ar-SA" sz="4000" spc="0" dirty="0">
                <a:latin typeface="Arial"/>
                <a:cs typeface="Arial"/>
              </a:rPr>
              <a:t>الرعاية والدعم</a:t>
            </a:r>
          </a:p>
        </p:txBody>
      </p:sp>
      <p:sp>
        <p:nvSpPr>
          <p:cNvPr id="3" name="Content Placeholder 2"/>
          <p:cNvSpPr>
            <a:spLocks noGrp="1"/>
          </p:cNvSpPr>
          <p:nvPr>
            <p:ph idx="1"/>
          </p:nvPr>
        </p:nvSpPr>
        <p:spPr>
          <a:xfrm>
            <a:off x="663222" y="860778"/>
            <a:ext cx="4478866" cy="5053469"/>
          </a:xfrm>
        </p:spPr>
        <p:txBody>
          <a:bodyPr>
            <a:normAutofit/>
          </a:bodyPr>
          <a:lstStyle/>
          <a:p>
            <a:pPr marL="0" algn="r" rtl="1">
              <a:buFont typeface="Arial" pitchFamily="34" charset="0"/>
              <a:buChar char="•"/>
            </a:pPr>
            <a:r>
              <a:rPr lang="ar-SA" sz="2800" dirty="0">
                <a:latin typeface="Arial"/>
                <a:cs typeface="Arial"/>
              </a:rPr>
              <a:t>في مجموعات صغيرة، قوموا بمناقشة 1) ما يمكنكم القيام به لرعاية أنفسكم، و2) ما يمكن أن يقوم به فريقكم مع بعضكم البعض من أجل الرعاية والدعم المتبادل، و 3) ما يمكن أن تقوم به منظمتكم/المشرف الخاص بكم لدعم عافيتكم. </a:t>
            </a:r>
          </a:p>
          <a:p>
            <a:pPr marL="0" algn="r" rtl="1">
              <a:buFont typeface="Arial" pitchFamily="34" charset="0"/>
              <a:buChar char="•"/>
            </a:pPr>
            <a:r>
              <a:rPr lang="ar-SA" sz="2800" dirty="0">
                <a:latin typeface="Arial"/>
                <a:cs typeface="Arial"/>
              </a:rPr>
              <a:t>بعد فترة من الوقت، سنجتمع مرة أخرى كمجموعة للمناقشة.</a:t>
            </a:r>
          </a:p>
        </p:txBody>
      </p:sp>
    </p:spTree>
    <p:extLst>
      <p:ext uri="{BB962C8B-B14F-4D97-AF65-F5344CB8AC3E}">
        <p14:creationId xmlns:p14="http://schemas.microsoft.com/office/powerpoint/2010/main" val="1741692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الرعاية الذاتية</a:t>
            </a:r>
          </a:p>
        </p:txBody>
      </p:sp>
      <p:sp>
        <p:nvSpPr>
          <p:cNvPr id="3" name="Content Placeholder 2"/>
          <p:cNvSpPr>
            <a:spLocks noGrp="1"/>
          </p:cNvSpPr>
          <p:nvPr>
            <p:ph idx="1"/>
          </p:nvPr>
        </p:nvSpPr>
        <p:spPr>
          <a:xfrm>
            <a:off x="1492405" y="2286000"/>
            <a:ext cx="9720262" cy="4022725"/>
          </a:xfrm>
        </p:spPr>
        <p:txBody>
          <a:bodyPr>
            <a:normAutofit/>
          </a:bodyPr>
          <a:lstStyle/>
          <a:p>
            <a:pPr algn="r" rtl="1"/>
            <a:r>
              <a:rPr lang="ar-SA" b="1" i="1" spc="0" dirty="0">
                <a:latin typeface="Arial"/>
                <a:cs typeface="Arial"/>
              </a:rPr>
              <a:t>A </a:t>
            </a:r>
            <a:r>
              <a:rPr lang="ar-SA" i="1" spc="0" dirty="0">
                <a:latin typeface="Arial"/>
                <a:cs typeface="Arial"/>
              </a:rPr>
              <a:t>– </a:t>
            </a:r>
            <a:r>
              <a:rPr lang="ar-SA" b="1" i="1" spc="0" dirty="0">
                <a:latin typeface="Arial"/>
                <a:cs typeface="Arial"/>
              </a:rPr>
              <a:t>Awareness (الوعي) </a:t>
            </a:r>
            <a:r>
              <a:rPr lang="ar-SA" i="1" spc="0" dirty="0">
                <a:latin typeface="Arial"/>
                <a:cs typeface="Arial"/>
              </a:rPr>
              <a:t>– </a:t>
            </a:r>
            <a:r>
              <a:rPr lang="ar-SA" spc="0" dirty="0">
                <a:latin typeface="Arial"/>
                <a:cs typeface="Arial"/>
              </a:rPr>
              <a:t>الدراية باحتياجاتك وحدودك وعواطفك ومواردك. ممارسة قبول الذات. البحث عن علامات مبكرة على الضغط الثانوي والصدمة الثانوية لتتمكن من التركيز على الرعاية الذاتية لمنع حدوث المزيد من المشكلات. تنمية عادة "التحقق من نفسك." </a:t>
            </a:r>
          </a:p>
          <a:p>
            <a:pPr algn="r" rtl="1"/>
            <a:r>
              <a:rPr lang="ar-SA" b="1" i="1" spc="0" dirty="0">
                <a:latin typeface="Arial"/>
                <a:cs typeface="Arial"/>
              </a:rPr>
              <a:t>B </a:t>
            </a:r>
            <a:r>
              <a:rPr lang="ar-SA" i="1" spc="0" dirty="0">
                <a:latin typeface="Arial"/>
                <a:cs typeface="Arial"/>
              </a:rPr>
              <a:t>– </a:t>
            </a:r>
            <a:r>
              <a:rPr lang="ar-SA" b="1" i="1" spc="0" dirty="0">
                <a:latin typeface="Arial"/>
                <a:cs typeface="Arial"/>
              </a:rPr>
              <a:t>Balance (التوازن) </a:t>
            </a:r>
            <a:r>
              <a:rPr lang="ar-SA" spc="0" dirty="0">
                <a:latin typeface="Arial"/>
                <a:cs typeface="Arial"/>
              </a:rPr>
              <a:t>– الحفاظ على توازن صحي بين الأنشطة التي تؤديها. الموازنة بين العمل والحياة الأسرية والراحة والترفيه. تذكير نفسك بأنك تستحق أن تتمتع بحياة هادفة وممتعة خارج العمل. </a:t>
            </a:r>
          </a:p>
          <a:p>
            <a:pPr algn="r" rtl="1"/>
            <a:r>
              <a:rPr lang="ar-SA" b="1" i="1" spc="0" dirty="0">
                <a:latin typeface="Arial"/>
                <a:cs typeface="Arial"/>
              </a:rPr>
              <a:t>C </a:t>
            </a:r>
            <a:r>
              <a:rPr lang="ar-SA" i="1" spc="0" dirty="0">
                <a:latin typeface="Arial"/>
                <a:cs typeface="Arial"/>
              </a:rPr>
              <a:t>– </a:t>
            </a:r>
            <a:r>
              <a:rPr lang="ar-SA" b="1" i="1" spc="0" dirty="0">
                <a:latin typeface="Arial"/>
                <a:cs typeface="Arial"/>
              </a:rPr>
              <a:t>Connection (التواصل) </a:t>
            </a:r>
            <a:r>
              <a:rPr lang="ar-SA" i="1" spc="0" dirty="0">
                <a:latin typeface="Arial"/>
                <a:cs typeface="Arial"/>
              </a:rPr>
              <a:t>– </a:t>
            </a:r>
            <a:r>
              <a:rPr lang="ar-SA" spc="0" dirty="0">
                <a:latin typeface="Arial"/>
                <a:cs typeface="Arial"/>
              </a:rPr>
              <a:t>الحفاظ على علاقات داعمة. تكوين علاقات إيجابية مع زملاء العمل والأصدقاء والأسرة للحصول على الدعم وتجنب العزلة. التواصل مع الآخرين يكسر حاجز الصمت للألم غير المعترف به. يمكن أن تزيد الصلات كذلك من مشاعر الأمل. </a:t>
            </a:r>
          </a:p>
          <a:p>
            <a:pPr algn="r" rtl="1"/>
            <a:r>
              <a:rPr lang="ar-SA" spc="0" dirty="0">
                <a:latin typeface="Arial"/>
                <a:cs typeface="Arial"/>
              </a:rPr>
              <a:t>(</a:t>
            </a:r>
            <a:r>
              <a:rPr lang="ar-SA" i="1" spc="0" dirty="0">
                <a:latin typeface="Arial"/>
                <a:cs typeface="Arial"/>
              </a:rPr>
              <a:t>مقتبس من: اتحاد كفالة الصحة الإنجابية أثناء النزاعات، "الرعاية الذاتية وإدارة الضغط") </a:t>
            </a:r>
            <a:endParaRPr lang="ar-SA" spc="0" dirty="0"/>
          </a:p>
        </p:txBody>
      </p:sp>
    </p:spTree>
    <p:extLst>
      <p:ext uri="{BB962C8B-B14F-4D97-AF65-F5344CB8AC3E}">
        <p14:creationId xmlns:p14="http://schemas.microsoft.com/office/powerpoint/2010/main" val="2094040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أساليب الرعاية الذاتية</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96595279"/>
              </p:ext>
            </p:extLst>
          </p:nvPr>
        </p:nvGraphicFramePr>
        <p:xfrm>
          <a:off x="1023938" y="1746818"/>
          <a:ext cx="9720739" cy="3978611"/>
        </p:xfrm>
        <a:graphic>
          <a:graphicData uri="http://schemas.openxmlformats.org/drawingml/2006/table">
            <a:tbl>
              <a:tblPr rtl="1" firstRow="1" bandRow="1">
                <a:tableStyleId>{C083E6E3-FA7D-4D7B-A595-EF9225AFEA82}</a:tableStyleId>
              </a:tblPr>
              <a:tblGrid>
                <a:gridCol w="2318049">
                  <a:extLst>
                    <a:ext uri="{9D8B030D-6E8A-4147-A177-3AD203B41FA5}">
                      <a16:colId xmlns:a16="http://schemas.microsoft.com/office/drawing/2014/main" val="20000"/>
                    </a:ext>
                  </a:extLst>
                </a:gridCol>
                <a:gridCol w="4012705">
                  <a:extLst>
                    <a:ext uri="{9D8B030D-6E8A-4147-A177-3AD203B41FA5}">
                      <a16:colId xmlns:a16="http://schemas.microsoft.com/office/drawing/2014/main" val="20001"/>
                    </a:ext>
                  </a:extLst>
                </a:gridCol>
                <a:gridCol w="3389985">
                  <a:extLst>
                    <a:ext uri="{9D8B030D-6E8A-4147-A177-3AD203B41FA5}">
                      <a16:colId xmlns:a16="http://schemas.microsoft.com/office/drawing/2014/main" val="20002"/>
                    </a:ext>
                  </a:extLst>
                </a:gridCol>
              </a:tblGrid>
              <a:tr h="345285">
                <a:tc>
                  <a:txBody>
                    <a:bodyPr/>
                    <a:lstStyle/>
                    <a:p>
                      <a:pPr algn="r" rtl="1"/>
                      <a:r>
                        <a:rPr lang="ar-SA" dirty="0"/>
                        <a:t>جسدية</a:t>
                      </a:r>
                    </a:p>
                  </a:txBody>
                  <a:tcPr marL="84029" marR="84029"/>
                </a:tc>
                <a:tc>
                  <a:txBody>
                    <a:bodyPr/>
                    <a:lstStyle/>
                    <a:p>
                      <a:pPr algn="r" rtl="1"/>
                      <a:r>
                        <a:rPr lang="ar-SA" dirty="0"/>
                        <a:t>معنوية/ذات صلة بالعلاقات</a:t>
                      </a:r>
                    </a:p>
                  </a:txBody>
                  <a:tcPr marL="84029" marR="84029"/>
                </a:tc>
                <a:tc>
                  <a:txBody>
                    <a:bodyPr/>
                    <a:lstStyle/>
                    <a:p>
                      <a:pPr algn="r" rtl="1"/>
                      <a:r>
                        <a:rPr lang="ar-SA"/>
                        <a:t>روحانية</a:t>
                      </a:r>
                    </a:p>
                  </a:txBody>
                  <a:tcPr marL="84029" marR="84029"/>
                </a:tc>
                <a:extLst>
                  <a:ext uri="{0D108BD9-81ED-4DB2-BD59-A6C34878D82A}">
                    <a16:rowId xmlns:a16="http://schemas.microsoft.com/office/drawing/2014/main" val="10000"/>
                  </a:ext>
                </a:extLst>
              </a:tr>
              <a:tr h="418955">
                <a:tc>
                  <a:txBody>
                    <a:bodyPr/>
                    <a:lstStyle/>
                    <a:p>
                      <a:pPr algn="r" rtl="1"/>
                      <a:r>
                        <a:rPr lang="ar-SA" sz="1600" dirty="0"/>
                        <a:t>الممارسة بانتظام</a:t>
                      </a:r>
                    </a:p>
                  </a:txBody>
                  <a:tcPr marL="84029" marR="84029"/>
                </a:tc>
                <a:tc>
                  <a:txBody>
                    <a:bodyPr/>
                    <a:lstStyle/>
                    <a:p>
                      <a:pPr algn="r" rtl="1"/>
                      <a:r>
                        <a:rPr lang="ar-SA" sz="1600" dirty="0"/>
                        <a:t>تنمية العلاقات</a:t>
                      </a:r>
                    </a:p>
                  </a:txBody>
                  <a:tcPr marL="84029" marR="84029"/>
                </a:tc>
                <a:tc>
                  <a:txBody>
                    <a:bodyPr/>
                    <a:lstStyle/>
                    <a:p>
                      <a:pPr algn="r" rtl="1"/>
                      <a:r>
                        <a:rPr lang="ar-SA" sz="1600" dirty="0"/>
                        <a:t>إدراك قيمك/أين تجد كل ما له معنى في الحياة</a:t>
                      </a:r>
                    </a:p>
                  </a:txBody>
                  <a:tcPr marL="84029" marR="84029"/>
                </a:tc>
                <a:extLst>
                  <a:ext uri="{0D108BD9-81ED-4DB2-BD59-A6C34878D82A}">
                    <a16:rowId xmlns:a16="http://schemas.microsoft.com/office/drawing/2014/main" val="10001"/>
                  </a:ext>
                </a:extLst>
              </a:tr>
              <a:tr h="402280">
                <a:tc>
                  <a:txBody>
                    <a:bodyPr/>
                    <a:lstStyle/>
                    <a:p>
                      <a:pPr algn="r" rtl="1"/>
                      <a:r>
                        <a:rPr lang="ar-SA" sz="1600" dirty="0"/>
                        <a:t>النوم</a:t>
                      </a:r>
                    </a:p>
                  </a:txBody>
                  <a:tcPr marL="84029" marR="84029"/>
                </a:tc>
                <a:tc>
                  <a:txBody>
                    <a:bodyPr/>
                    <a:lstStyle/>
                    <a:p>
                      <a:pPr algn="r" rtl="1"/>
                      <a:r>
                        <a:rPr lang="ar-SA" sz="1600" dirty="0"/>
                        <a:t>التواصل مع الأسرة/الأصدقاء</a:t>
                      </a:r>
                    </a:p>
                  </a:txBody>
                  <a:tcPr marL="84029" marR="84029"/>
                </a:tc>
                <a:tc>
                  <a:txBody>
                    <a:bodyPr/>
                    <a:lstStyle/>
                    <a:p>
                      <a:pPr algn="r" rtl="1"/>
                      <a:r>
                        <a:rPr lang="ar-SA" sz="1600" dirty="0"/>
                        <a:t>المشاركة في مجتمع له جدوى وهدف</a:t>
                      </a:r>
                    </a:p>
                  </a:txBody>
                  <a:tcPr marL="84029" marR="84029"/>
                </a:tc>
                <a:extLst>
                  <a:ext uri="{0D108BD9-81ED-4DB2-BD59-A6C34878D82A}">
                    <a16:rowId xmlns:a16="http://schemas.microsoft.com/office/drawing/2014/main" val="10002"/>
                  </a:ext>
                </a:extLst>
              </a:tr>
              <a:tr h="394072">
                <a:tc>
                  <a:txBody>
                    <a:bodyPr/>
                    <a:lstStyle/>
                    <a:p>
                      <a:pPr algn="r" rtl="1"/>
                      <a:r>
                        <a:rPr lang="ar-SA" sz="1600" dirty="0"/>
                        <a:t>تناول أطعمة صحية</a:t>
                      </a:r>
                    </a:p>
                  </a:txBody>
                  <a:tcPr marL="84029" marR="84029"/>
                </a:tc>
                <a:tc>
                  <a:txBody>
                    <a:bodyPr/>
                    <a:lstStyle/>
                    <a:p>
                      <a:pPr algn="r" rtl="1"/>
                      <a:r>
                        <a:rPr lang="ar-SA" sz="1600" dirty="0"/>
                        <a:t>التحدث</a:t>
                      </a:r>
                    </a:p>
                  </a:txBody>
                  <a:tcPr marL="84029" marR="84029"/>
                </a:tc>
                <a:tc>
                  <a:txBody>
                    <a:bodyPr/>
                    <a:lstStyle/>
                    <a:p>
                      <a:pPr algn="r" rtl="1"/>
                      <a:r>
                        <a:rPr lang="ar-SA" sz="1600" dirty="0"/>
                        <a:t>أوقات منتظمة للصلاة والقراءة والتأمل</a:t>
                      </a:r>
                    </a:p>
                  </a:txBody>
                  <a:tcPr marL="84029" marR="84029"/>
                </a:tc>
                <a:extLst>
                  <a:ext uri="{0D108BD9-81ED-4DB2-BD59-A6C34878D82A}">
                    <a16:rowId xmlns:a16="http://schemas.microsoft.com/office/drawing/2014/main" val="10003"/>
                  </a:ext>
                </a:extLst>
              </a:tr>
              <a:tr h="356302">
                <a:tc>
                  <a:txBody>
                    <a:bodyPr/>
                    <a:lstStyle/>
                    <a:p>
                      <a:pPr algn="r" rtl="1"/>
                      <a:r>
                        <a:rPr lang="ar-SA" sz="1600" dirty="0"/>
                        <a:t>شرب الماء</a:t>
                      </a:r>
                    </a:p>
                  </a:txBody>
                  <a:tcPr marL="84029" marR="84029"/>
                </a:tc>
                <a:tc>
                  <a:txBody>
                    <a:bodyPr/>
                    <a:lstStyle/>
                    <a:p>
                      <a:pPr algn="r" rtl="1"/>
                      <a:r>
                        <a:rPr lang="ar-SA" sz="1600" dirty="0"/>
                        <a:t>مجموعات الدعم المتواصلة</a:t>
                      </a:r>
                    </a:p>
                  </a:txBody>
                  <a:tcPr marL="84029" marR="84029"/>
                </a:tc>
                <a:tc>
                  <a:txBody>
                    <a:bodyPr/>
                    <a:lstStyle/>
                    <a:p>
                      <a:pPr algn="r" rtl="1"/>
                      <a:r>
                        <a:rPr lang="ar-SA" sz="1600" dirty="0"/>
                        <a:t>محادثات هادفة بشكل روحاني</a:t>
                      </a:r>
                    </a:p>
                  </a:txBody>
                  <a:tcPr marL="84029" marR="84029"/>
                </a:tc>
                <a:extLst>
                  <a:ext uri="{0D108BD9-81ED-4DB2-BD59-A6C34878D82A}">
                    <a16:rowId xmlns:a16="http://schemas.microsoft.com/office/drawing/2014/main" val="10004"/>
                  </a:ext>
                </a:extLst>
              </a:tr>
              <a:tr h="409904">
                <a:tc>
                  <a:txBody>
                    <a:bodyPr/>
                    <a:lstStyle/>
                    <a:p>
                      <a:pPr algn="r" rtl="1"/>
                      <a:r>
                        <a:rPr lang="ar-SA" sz="1600" dirty="0"/>
                        <a:t>الضحك</a:t>
                      </a:r>
                    </a:p>
                  </a:txBody>
                  <a:tcPr marL="84029" marR="84029"/>
                </a:tc>
                <a:tc>
                  <a:txBody>
                    <a:bodyPr/>
                    <a:lstStyle/>
                    <a:p>
                      <a:pPr algn="r" rtl="1"/>
                      <a:r>
                        <a:rPr lang="ar-SA" sz="1600" dirty="0"/>
                        <a:t>التفكير: تدوين اليوميات، الكتابة، التأمل، الشعر</a:t>
                      </a:r>
                    </a:p>
                  </a:txBody>
                  <a:tcPr marL="84029" marR="84029"/>
                </a:tc>
                <a:tc>
                  <a:txBody>
                    <a:bodyPr/>
                    <a:lstStyle/>
                    <a:p>
                      <a:pPr algn="r" rtl="1"/>
                      <a:r>
                        <a:rPr lang="ar-SA" sz="1600" dirty="0"/>
                        <a:t>الغناء أو الاستماع إلى موسيقى روحانية</a:t>
                      </a:r>
                    </a:p>
                  </a:txBody>
                  <a:tcPr marL="84029" marR="84029"/>
                </a:tc>
                <a:extLst>
                  <a:ext uri="{0D108BD9-81ED-4DB2-BD59-A6C34878D82A}">
                    <a16:rowId xmlns:a16="http://schemas.microsoft.com/office/drawing/2014/main" val="10005"/>
                  </a:ext>
                </a:extLst>
              </a:tr>
              <a:tr h="330898">
                <a:tc>
                  <a:txBody>
                    <a:bodyPr/>
                    <a:lstStyle/>
                    <a:p>
                      <a:pPr algn="r" rtl="1"/>
                      <a:r>
                        <a:rPr lang="ar-SA" sz="1600" dirty="0"/>
                        <a:t>الحد من استهلاك الكحوليات</a:t>
                      </a:r>
                    </a:p>
                  </a:txBody>
                  <a:tcPr marL="84029" marR="84029"/>
                </a:tc>
                <a:tc>
                  <a:txBody>
                    <a:bodyPr/>
                    <a:lstStyle/>
                    <a:p>
                      <a:pPr algn="r" rtl="1"/>
                      <a:r>
                        <a:rPr lang="ar-SA" sz="1600" dirty="0"/>
                        <a:t>الأفلام، الكتب، الموسيقى</a:t>
                      </a:r>
                    </a:p>
                  </a:txBody>
                  <a:tcPr marL="84029" marR="84029"/>
                </a:tc>
                <a:tc>
                  <a:txBody>
                    <a:bodyPr/>
                    <a:lstStyle/>
                    <a:p>
                      <a:pPr algn="r" rtl="1"/>
                      <a:r>
                        <a:rPr lang="ar-SA" sz="1600" dirty="0"/>
                        <a:t>التواصل مع القادة الدينيين</a:t>
                      </a:r>
                    </a:p>
                  </a:txBody>
                  <a:tcPr marL="84029" marR="84029"/>
                </a:tc>
                <a:extLst>
                  <a:ext uri="{0D108BD9-81ED-4DB2-BD59-A6C34878D82A}">
                    <a16:rowId xmlns:a16="http://schemas.microsoft.com/office/drawing/2014/main" val="10006"/>
                  </a:ext>
                </a:extLst>
              </a:tr>
              <a:tr h="342637">
                <a:tc>
                  <a:txBody>
                    <a:bodyPr/>
                    <a:lstStyle/>
                    <a:p>
                      <a:pPr algn="r" rtl="1"/>
                      <a:r>
                        <a:rPr lang="ar-SA" sz="1600" dirty="0"/>
                        <a:t>التدليك العلاجي، حمام البخار</a:t>
                      </a:r>
                    </a:p>
                  </a:txBody>
                  <a:tcPr marL="84029" marR="84029"/>
                </a:tc>
                <a:tc>
                  <a:txBody>
                    <a:bodyPr/>
                    <a:lstStyle/>
                    <a:p>
                      <a:pPr algn="r" rtl="1"/>
                      <a:r>
                        <a:rPr lang="ar-SA" sz="1600" dirty="0"/>
                        <a:t>الحصول على أولويات متوازنة</a:t>
                      </a:r>
                    </a:p>
                  </a:txBody>
                  <a:tcPr marL="84029" marR="84029"/>
                </a:tc>
                <a:tc>
                  <a:txBody>
                    <a:bodyPr/>
                    <a:lstStyle/>
                    <a:p>
                      <a:pPr algn="r" rtl="1"/>
                      <a:r>
                        <a:rPr lang="ar-SA" sz="1600" dirty="0"/>
                        <a:t>تمضية وقت للاستمتاع بالفنون أو الطبيعة أو الموسيقى</a:t>
                      </a:r>
                    </a:p>
                  </a:txBody>
                  <a:tcPr marL="84029" marR="84029"/>
                </a:tc>
                <a:extLst>
                  <a:ext uri="{0D108BD9-81ED-4DB2-BD59-A6C34878D82A}">
                    <a16:rowId xmlns:a16="http://schemas.microsoft.com/office/drawing/2014/main" val="10007"/>
                  </a:ext>
                </a:extLst>
              </a:tr>
              <a:tr h="381658">
                <a:tc>
                  <a:txBody>
                    <a:bodyPr/>
                    <a:lstStyle/>
                    <a:p>
                      <a:pPr algn="r" rtl="1"/>
                      <a:r>
                        <a:rPr lang="ar-SA" sz="1600" dirty="0"/>
                        <a:t>الأنشطة المتكررة</a:t>
                      </a:r>
                    </a:p>
                  </a:txBody>
                  <a:tcPr marL="84029" marR="84029"/>
                </a:tc>
                <a:tc>
                  <a:txBody>
                    <a:bodyPr/>
                    <a:lstStyle/>
                    <a:p>
                      <a:pPr algn="r" rtl="1"/>
                      <a:r>
                        <a:rPr lang="ar-SA" sz="1600" dirty="0"/>
                        <a:t>فهم الضغوط الصادمة ووجود توقعات واقعية</a:t>
                      </a:r>
                    </a:p>
                  </a:txBody>
                  <a:tcPr marL="84029" marR="84029"/>
                </a:tc>
                <a:tc>
                  <a:txBody>
                    <a:bodyPr/>
                    <a:lstStyle/>
                    <a:p>
                      <a:pPr algn="r" rtl="1"/>
                      <a:r>
                        <a:rPr lang="ar-SA" sz="1600" dirty="0"/>
                        <a:t>العزلة</a:t>
                      </a:r>
                    </a:p>
                  </a:txBody>
                  <a:tcPr marL="84029" marR="84029"/>
                </a:tc>
                <a:extLst>
                  <a:ext uri="{0D108BD9-81ED-4DB2-BD59-A6C34878D82A}">
                    <a16:rowId xmlns:a16="http://schemas.microsoft.com/office/drawing/2014/main" val="10008"/>
                  </a:ext>
                </a:extLst>
              </a:tr>
              <a:tr h="330898">
                <a:tc>
                  <a:txBody>
                    <a:bodyPr/>
                    <a:lstStyle/>
                    <a:p>
                      <a:pPr algn="r"/>
                      <a:endParaRPr lang="en-US" sz="1600" dirty="0"/>
                    </a:p>
                  </a:txBody>
                  <a:tcPr marL="84029" marR="84029"/>
                </a:tc>
                <a:tc>
                  <a:txBody>
                    <a:bodyPr/>
                    <a:lstStyle/>
                    <a:p>
                      <a:pPr algn="r" rtl="1"/>
                      <a:r>
                        <a:rPr lang="ar-SA" sz="1600" dirty="0"/>
                        <a:t>الاستشارة</a:t>
                      </a:r>
                    </a:p>
                  </a:txBody>
                  <a:tcPr marL="84029" marR="84029"/>
                </a:tc>
                <a:tc>
                  <a:txBody>
                    <a:bodyPr/>
                    <a:lstStyle/>
                    <a:p>
                      <a:pPr algn="r"/>
                      <a:endParaRPr lang="en-US" sz="1600" dirty="0"/>
                    </a:p>
                  </a:txBody>
                  <a:tcPr marL="84029" marR="84029"/>
                </a:tc>
                <a:extLst>
                  <a:ext uri="{0D108BD9-81ED-4DB2-BD59-A6C34878D82A}">
                    <a16:rowId xmlns:a16="http://schemas.microsoft.com/office/drawing/2014/main" val="10009"/>
                  </a:ext>
                </a:extLst>
              </a:tr>
            </a:tbl>
          </a:graphicData>
        </a:graphic>
      </p:graphicFrame>
      <p:sp>
        <p:nvSpPr>
          <p:cNvPr id="7" name="TextBox 6"/>
          <p:cNvSpPr txBox="1"/>
          <p:nvPr/>
        </p:nvSpPr>
        <p:spPr>
          <a:xfrm>
            <a:off x="738431" y="6306208"/>
            <a:ext cx="2108075" cy="276999"/>
          </a:xfrm>
          <a:prstGeom prst="rect">
            <a:avLst/>
          </a:prstGeom>
          <a:noFill/>
        </p:spPr>
        <p:txBody>
          <a:bodyPr wrap="square" rtlCol="0">
            <a:spAutoFit/>
          </a:bodyPr>
          <a:lstStyle/>
          <a:p>
            <a:pPr rtl="1"/>
            <a:r>
              <a:rPr lang="ar-SA" sz="1200" dirty="0">
                <a:latin typeface="Arial"/>
                <a:cs typeface="Arial"/>
              </a:rPr>
              <a:t>معهد هيدينجتون، 2008</a:t>
            </a:r>
          </a:p>
        </p:txBody>
      </p:sp>
    </p:spTree>
    <p:extLst>
      <p:ext uri="{BB962C8B-B14F-4D97-AF65-F5344CB8AC3E}">
        <p14:creationId xmlns:p14="http://schemas.microsoft.com/office/powerpoint/2010/main" val="2759559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مبادئ توجيهية للإجراء الشخصي لتقليل آثار الصدمة المتحملة نيابة عن آخرين</a:t>
            </a:r>
            <a:endParaRPr lang="ar-SA" spc="0" dirty="0"/>
          </a:p>
        </p:txBody>
      </p:sp>
      <p:sp>
        <p:nvSpPr>
          <p:cNvPr id="3" name="Content Placeholder 2"/>
          <p:cNvSpPr>
            <a:spLocks noGrp="1"/>
          </p:cNvSpPr>
          <p:nvPr>
            <p:ph idx="1"/>
          </p:nvPr>
        </p:nvSpPr>
        <p:spPr>
          <a:xfrm>
            <a:off x="1492405" y="2286000"/>
            <a:ext cx="9720262" cy="4022725"/>
          </a:xfrm>
        </p:spPr>
        <p:txBody>
          <a:bodyPr>
            <a:normAutofit fontScale="92500" lnSpcReduction="20000"/>
          </a:bodyPr>
          <a:lstStyle/>
          <a:p>
            <a:pPr algn="r" rtl="1"/>
            <a:r>
              <a:rPr lang="ar-SA" spc="0" dirty="0">
                <a:latin typeface="Arial"/>
                <a:cs typeface="Arial"/>
              </a:rPr>
              <a:t>1. الاعتراف بقيمة وخطر الاستجابات غير المباشرة للصدمة في نفسك والآخرين ومراعاتها.</a:t>
            </a:r>
          </a:p>
          <a:p>
            <a:pPr algn="r" rtl="1"/>
            <a:r>
              <a:rPr lang="ar-SA" spc="0" dirty="0">
                <a:latin typeface="Arial"/>
                <a:cs typeface="Arial"/>
              </a:rPr>
              <a:t>2. عدم الاعتقاد أنه يمكنك القيام بجميع العمل الخاص بالصدمة بمفردك أو افتراض أنه يمكن أن يقوم بذلك أي شخص آخر.</a:t>
            </a:r>
          </a:p>
          <a:p>
            <a:pPr algn="r" rtl="1"/>
            <a:r>
              <a:rPr lang="ar-SA" spc="0" dirty="0">
                <a:latin typeface="Arial"/>
                <a:cs typeface="Arial"/>
              </a:rPr>
              <a:t>3. إدراك أن مشاعرك وردود فعلك المتعلقة بالعمل الخاص بالصدمة هي بيانات سريرية مهمة، مثلها مثل بيانات الآخرين.</a:t>
            </a:r>
          </a:p>
          <a:p>
            <a:pPr algn="r" rtl="1"/>
            <a:r>
              <a:rPr lang="ar-SA" spc="0" dirty="0">
                <a:latin typeface="Arial"/>
                <a:cs typeface="Arial"/>
              </a:rPr>
              <a:t>4. وبما أن عافية العملاء ترتبط بعافية العاملين على رعايتهم، يتعين أن تكون على دراية بأنك نموذج يحتذى به بشكل دائم وأنك لا تعمل بمفردك أبداً.</a:t>
            </a:r>
          </a:p>
          <a:p>
            <a:pPr algn="r" rtl="1"/>
            <a:r>
              <a:rPr lang="ar-SA" spc="0" dirty="0">
                <a:latin typeface="Arial"/>
                <a:cs typeface="Arial"/>
              </a:rPr>
              <a:t>5. عملية المساعدة هي عملية إبداعية لا نهاية لها؛ لا تفترض أن ما تعلمته أنت أو الآخرون في السابق سينجح في المرة القادمة.</a:t>
            </a:r>
          </a:p>
          <a:p>
            <a:pPr algn="r" rtl="1"/>
            <a:r>
              <a:rPr lang="ar-SA" spc="0" dirty="0">
                <a:latin typeface="Arial"/>
                <a:cs typeface="Arial"/>
              </a:rPr>
              <a:t>6. السعي جاهداً لإنشاء مجتمع مهني يعترف بهذه المبادئ التوجيهية، ويعزز الدعم والرعاية الذاتية لمقدمي الرعاية.</a:t>
            </a:r>
            <a:endParaRPr lang="ar-SA" spc="0" dirty="0"/>
          </a:p>
        </p:txBody>
      </p:sp>
      <p:sp>
        <p:nvSpPr>
          <p:cNvPr id="5" name="TextBox 4"/>
          <p:cNvSpPr txBox="1"/>
          <p:nvPr/>
        </p:nvSpPr>
        <p:spPr>
          <a:xfrm>
            <a:off x="738431" y="6400800"/>
            <a:ext cx="1855826" cy="276999"/>
          </a:xfrm>
          <a:prstGeom prst="rect">
            <a:avLst/>
          </a:prstGeom>
          <a:noFill/>
        </p:spPr>
        <p:txBody>
          <a:bodyPr wrap="square" rtlCol="0">
            <a:spAutoFit/>
          </a:bodyPr>
          <a:lstStyle/>
          <a:p>
            <a:pPr rtl="1"/>
            <a:r>
              <a:rPr lang="ar-SA" sz="1200" dirty="0">
                <a:latin typeface="Arial"/>
                <a:cs typeface="Arial"/>
              </a:rPr>
              <a:t>مؤسسة أدميرا، 2005</a:t>
            </a:r>
          </a:p>
        </p:txBody>
      </p:sp>
    </p:spTree>
    <p:extLst>
      <p:ext uri="{BB962C8B-B14F-4D97-AF65-F5344CB8AC3E}">
        <p14:creationId xmlns:p14="http://schemas.microsoft.com/office/powerpoint/2010/main" val="2115537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222" y="2419659"/>
            <a:ext cx="4769556" cy="1545564"/>
          </a:xfrm>
        </p:spPr>
        <p:txBody>
          <a:bodyPr/>
          <a:lstStyle/>
          <a:p>
            <a:pPr rtl="1">
              <a:lnSpc>
                <a:spcPct val="100000"/>
              </a:lnSpc>
            </a:pPr>
            <a:r>
              <a:rPr lang="ar-SA" spc="0" dirty="0">
                <a:cs typeface="+mn-cs"/>
              </a:rPr>
              <a:t>النشاط:</a:t>
            </a:r>
            <a:br>
              <a:rPr lang="en-US" spc="0" dirty="0">
                <a:cs typeface="+mn-cs"/>
              </a:rPr>
            </a:br>
            <a:r>
              <a:rPr lang="ar-SA" spc="0" dirty="0">
                <a:cs typeface="+mn-cs"/>
              </a:rPr>
              <a:t>الرعاية الذاتية</a:t>
            </a:r>
            <a:endParaRPr spc="0" dirty="0">
              <a:cs typeface="+mn-cs"/>
            </a:endParaRPr>
          </a:p>
        </p:txBody>
      </p:sp>
      <p:sp>
        <p:nvSpPr>
          <p:cNvPr id="3" name="Content Placeholder 2"/>
          <p:cNvSpPr>
            <a:spLocks noGrp="1"/>
          </p:cNvSpPr>
          <p:nvPr>
            <p:ph idx="1"/>
          </p:nvPr>
        </p:nvSpPr>
        <p:spPr>
          <a:xfrm>
            <a:off x="728133" y="860778"/>
            <a:ext cx="4478866" cy="5053469"/>
          </a:xfrm>
        </p:spPr>
        <p:txBody>
          <a:bodyPr>
            <a:normAutofit fontScale="85000" lnSpcReduction="10000"/>
          </a:bodyPr>
          <a:lstStyle/>
          <a:p>
            <a:pPr marL="0" algn="r" rtl="1">
              <a:lnSpc>
                <a:spcPct val="120000"/>
              </a:lnSpc>
              <a:buFont typeface="Arial" pitchFamily="34" charset="0"/>
              <a:buChar char="•"/>
            </a:pPr>
            <a:r>
              <a:rPr lang="ar-SA" sz="2800" dirty="0">
                <a:latin typeface="Arial"/>
                <a:cs typeface="Arial"/>
              </a:rPr>
              <a:t>ليكمل كل شخص قائمة الرعاية الذاتية. وسوف يساعدكم هذا على التفكير في مستوى الرعاية الذاتية الخاص بكم والكيفية التي يمكنكم بها تحسين عافيتكم. </a:t>
            </a:r>
          </a:p>
          <a:p>
            <a:pPr marL="0" algn="r" rtl="1">
              <a:lnSpc>
                <a:spcPct val="120000"/>
              </a:lnSpc>
              <a:buFont typeface="Arial" pitchFamily="34" charset="0"/>
              <a:buChar char="•"/>
            </a:pPr>
            <a:r>
              <a:rPr lang="ar-SA" sz="2800" dirty="0">
                <a:latin typeface="Arial"/>
                <a:cs typeface="Arial"/>
              </a:rPr>
              <a:t>تحديد عنصرين أو 3 عناصر ستحاولون إدراجها في الشهر القادم لتحسين ممارسات الرعاية الذاتية الخاصة بكم.</a:t>
            </a:r>
          </a:p>
          <a:p>
            <a:pPr marL="0" algn="r" rtl="1">
              <a:lnSpc>
                <a:spcPct val="120000"/>
              </a:lnSpc>
              <a:buFont typeface="Arial" pitchFamily="34" charset="0"/>
              <a:buChar char="•"/>
            </a:pPr>
            <a:r>
              <a:rPr lang="ar-SA" sz="2800" dirty="0">
                <a:latin typeface="Arial"/>
                <a:cs typeface="Arial"/>
              </a:rPr>
              <a:t>بعد فترة من الوقت، سنجتمع مرة أخرى كمجموعة.</a:t>
            </a:r>
          </a:p>
          <a:p>
            <a:pPr marL="0" rtl="1">
              <a:lnSpc>
                <a:spcPct val="120000"/>
              </a:lnSpc>
              <a:buFont typeface="Arial" pitchFamily="34" charset="0"/>
              <a:buChar char="•"/>
            </a:pPr>
            <a:endParaRPr lang="ar-SA" sz="2800" dirty="0">
              <a:cs typeface="Arial"/>
            </a:endParaRPr>
          </a:p>
        </p:txBody>
      </p:sp>
    </p:spTree>
    <p:extLst>
      <p:ext uri="{BB962C8B-B14F-4D97-AF65-F5344CB8AC3E}">
        <p14:creationId xmlns:p14="http://schemas.microsoft.com/office/powerpoint/2010/main" val="2912600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1907" y="2063885"/>
            <a:ext cx="10244667" cy="2134930"/>
          </a:xfrm>
        </p:spPr>
        <p:txBody>
          <a:bodyPr>
            <a:normAutofit/>
          </a:bodyPr>
          <a:lstStyle/>
          <a:p>
            <a:pPr algn="r" rtl="1"/>
            <a:r>
              <a:rPr lang="ar-SA" spc="0" dirty="0">
                <a:cs typeface="+mn-cs"/>
              </a:rPr>
              <a:t>رعاية فريق العمل</a:t>
            </a:r>
            <a:endParaRPr spc="0" dirty="0">
              <a:cs typeface="+mn-cs"/>
            </a:endParaRPr>
          </a:p>
        </p:txBody>
      </p:sp>
      <p:sp>
        <p:nvSpPr>
          <p:cNvPr id="3" name="Subtitle 2"/>
          <p:cNvSpPr>
            <a:spLocks noGrp="1"/>
          </p:cNvSpPr>
          <p:nvPr>
            <p:ph type="body" sz="quarter" idx="10"/>
          </p:nvPr>
        </p:nvSpPr>
        <p:spPr/>
        <p:txBody>
          <a:bodyPr>
            <a:normAutofit/>
          </a:bodyPr>
          <a:lstStyle/>
          <a:p>
            <a:pPr algn="r" rtl="1"/>
            <a:r>
              <a:rPr lang="ar-SA" sz="2800" spc="0" dirty="0">
                <a:latin typeface="Arial"/>
                <a:cs typeface="+mn-cs"/>
              </a:rPr>
              <a:t>الوحدة</a:t>
            </a:r>
            <a:r>
              <a:rPr lang="ar-SA" spc="0">
                <a:latin typeface="Arial"/>
                <a:cs typeface="+mn-cs"/>
              </a:rPr>
              <a:t> 19 </a:t>
            </a:r>
            <a:endParaRPr lang="ar-SA" sz="2800" spc="0" dirty="0">
              <a:latin typeface="Arial"/>
              <a:cs typeface="+mn-cs"/>
            </a:endParaRPr>
          </a:p>
        </p:txBody>
      </p:sp>
      <p:cxnSp>
        <p:nvCxnSpPr>
          <p:cNvPr id="8" name="Straight Connector 7"/>
          <p:cNvCxnSpPr/>
          <p:nvPr/>
        </p:nvCxnSpPr>
        <p:spPr>
          <a:xfrm>
            <a:off x="1015421" y="373592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3941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رعاية ودعم الفريق</a:t>
            </a:r>
            <a:r>
              <a:rPr lang="en-US" spc="0">
                <a:latin typeface="Arial"/>
                <a:cs typeface="Arial"/>
              </a:rPr>
              <a:t>	</a:t>
            </a:r>
          </a:p>
        </p:txBody>
      </p:sp>
      <p:sp>
        <p:nvSpPr>
          <p:cNvPr id="3" name="Content Placeholder 2"/>
          <p:cNvSpPr>
            <a:spLocks noGrp="1"/>
          </p:cNvSpPr>
          <p:nvPr>
            <p:ph idx="1"/>
          </p:nvPr>
        </p:nvSpPr>
        <p:spPr>
          <a:xfrm>
            <a:off x="1492405" y="2286000"/>
            <a:ext cx="9720262" cy="4022725"/>
          </a:xfrm>
        </p:spPr>
        <p:txBody>
          <a:bodyPr/>
          <a:lstStyle/>
          <a:p>
            <a:pPr algn="r" rtl="1">
              <a:buFont typeface="Arial" charset="0"/>
              <a:buChar char="•"/>
            </a:pPr>
            <a:r>
              <a:rPr lang="ar-SA" spc="0" dirty="0">
                <a:latin typeface="Arial"/>
                <a:cs typeface="Arial"/>
              </a:rPr>
              <a:t> إدراج الأنشطة الترفيهية/ أنشطة دعم فريق المنتظمة  في خطط العمل</a:t>
            </a:r>
          </a:p>
          <a:p>
            <a:pPr algn="r" rtl="1">
              <a:buFont typeface="Arial" charset="0"/>
              <a:buChar char="•"/>
            </a:pPr>
            <a:r>
              <a:rPr lang="ar-SA" spc="0" dirty="0">
                <a:latin typeface="Arial"/>
                <a:cs typeface="Arial"/>
              </a:rPr>
              <a:t> المسؤولية المتناوبة لتخطيط الأنشطة. </a:t>
            </a:r>
          </a:p>
          <a:p>
            <a:pPr algn="r" rtl="1">
              <a:buFont typeface="Arial" charset="0"/>
              <a:buChar char="•"/>
            </a:pPr>
            <a:r>
              <a:rPr lang="ar-SA" spc="0" dirty="0">
                <a:latin typeface="Arial"/>
                <a:cs typeface="Arial"/>
              </a:rPr>
              <a:t> رفقاء العافية</a:t>
            </a:r>
          </a:p>
          <a:p>
            <a:pPr rtl="1">
              <a:buFont typeface="Arial" charset="0"/>
              <a:buChar char="•"/>
            </a:pPr>
            <a:endParaRPr lang="ar-SA" spc="0" dirty="0"/>
          </a:p>
        </p:txBody>
      </p:sp>
    </p:spTree>
    <p:extLst>
      <p:ext uri="{BB962C8B-B14F-4D97-AF65-F5344CB8AC3E}">
        <p14:creationId xmlns:p14="http://schemas.microsoft.com/office/powerpoint/2010/main" val="830968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a:latin typeface="Arial"/>
                <a:cs typeface="Arial"/>
              </a:rPr>
              <a:t>نصائح لدعم فريق العمل</a:t>
            </a:r>
          </a:p>
        </p:txBody>
      </p:sp>
      <p:sp>
        <p:nvSpPr>
          <p:cNvPr id="4" name="TextBox 3"/>
          <p:cNvSpPr txBox="1"/>
          <p:nvPr/>
        </p:nvSpPr>
        <p:spPr>
          <a:xfrm>
            <a:off x="738431" y="6306208"/>
            <a:ext cx="2936102" cy="276999"/>
          </a:xfrm>
          <a:prstGeom prst="rect">
            <a:avLst/>
          </a:prstGeom>
          <a:noFill/>
        </p:spPr>
        <p:txBody>
          <a:bodyPr wrap="square" rtlCol="0">
            <a:spAutoFit/>
          </a:bodyPr>
          <a:lstStyle/>
          <a:p>
            <a:pPr rtl="1"/>
            <a:r>
              <a:rPr lang="ar-SA" sz="1200" dirty="0">
                <a:latin typeface="Arial"/>
                <a:cs typeface="Arial"/>
              </a:rPr>
              <a:t>مفوضية الأمم المتحدة السامية لشؤون اللاجئين، 2001</a:t>
            </a:r>
          </a:p>
        </p:txBody>
      </p:sp>
      <p:graphicFrame>
        <p:nvGraphicFramePr>
          <p:cNvPr id="6" name="Table 5"/>
          <p:cNvGraphicFramePr>
            <a:graphicFrameLocks noGrp="1"/>
          </p:cNvGraphicFramePr>
          <p:nvPr>
            <p:extLst>
              <p:ext uri="{D42A27DB-BD31-4B8C-83A1-F6EECF244321}">
                <p14:modId xmlns:p14="http://schemas.microsoft.com/office/powerpoint/2010/main" val="346545761"/>
              </p:ext>
            </p:extLst>
          </p:nvPr>
        </p:nvGraphicFramePr>
        <p:xfrm>
          <a:off x="1430526" y="2084832"/>
          <a:ext cx="9720074" cy="3886671"/>
        </p:xfrm>
        <a:graphic>
          <a:graphicData uri="http://schemas.openxmlformats.org/drawingml/2006/table">
            <a:tbl>
              <a:tblPr rtl="1" firstRow="1" bandRow="1">
                <a:tableStyleId>{C083E6E3-FA7D-4D7B-A595-EF9225AFEA82}</a:tableStyleId>
              </a:tblPr>
              <a:tblGrid>
                <a:gridCol w="4273216">
                  <a:extLst>
                    <a:ext uri="{9D8B030D-6E8A-4147-A177-3AD203B41FA5}">
                      <a16:colId xmlns:a16="http://schemas.microsoft.com/office/drawing/2014/main" val="20000"/>
                    </a:ext>
                  </a:extLst>
                </a:gridCol>
                <a:gridCol w="5446858">
                  <a:extLst>
                    <a:ext uri="{9D8B030D-6E8A-4147-A177-3AD203B41FA5}">
                      <a16:colId xmlns:a16="http://schemas.microsoft.com/office/drawing/2014/main" val="20001"/>
                    </a:ext>
                  </a:extLst>
                </a:gridCol>
              </a:tblGrid>
              <a:tr h="407595">
                <a:tc>
                  <a:txBody>
                    <a:bodyPr/>
                    <a:lstStyle/>
                    <a:p>
                      <a:pPr algn="r" rtl="1"/>
                      <a:r>
                        <a:rPr lang="ar-SA" dirty="0"/>
                        <a:t>الرعاية اليومية</a:t>
                      </a:r>
                    </a:p>
                  </a:txBody>
                  <a:tcPr/>
                </a:tc>
                <a:tc>
                  <a:txBody>
                    <a:bodyPr/>
                    <a:lstStyle/>
                    <a:p>
                      <a:pPr algn="r" rtl="1"/>
                      <a:r>
                        <a:rPr lang="ar-SA" dirty="0"/>
                        <a:t>الدعم فيما يتعلق بالأحداث الحرجة</a:t>
                      </a:r>
                    </a:p>
                  </a:txBody>
                  <a:tcPr/>
                </a:tc>
                <a:extLst>
                  <a:ext uri="{0D108BD9-81ED-4DB2-BD59-A6C34878D82A}">
                    <a16:rowId xmlns:a16="http://schemas.microsoft.com/office/drawing/2014/main" val="10000"/>
                  </a:ext>
                </a:extLst>
              </a:tr>
              <a:tr h="625911">
                <a:tc>
                  <a:txBody>
                    <a:bodyPr/>
                    <a:lstStyle/>
                    <a:p>
                      <a:pPr algn="r" rtl="1"/>
                      <a:r>
                        <a:rPr lang="ar-SA"/>
                        <a:t>خلق مناخ داعم</a:t>
                      </a:r>
                      <a:endParaRPr lang="ar-SA" dirty="0"/>
                    </a:p>
                  </a:txBody>
                  <a:tcPr/>
                </a:tc>
                <a:tc>
                  <a:txBody>
                    <a:bodyPr/>
                    <a:lstStyle/>
                    <a:p>
                      <a:pPr algn="r" rtl="1"/>
                      <a:r>
                        <a:rPr lang="ar-SA" dirty="0"/>
                        <a:t>الانتباه إلى: المعاناة في صمت وإخفاء المشاعر</a:t>
                      </a:r>
                    </a:p>
                  </a:txBody>
                  <a:tcPr/>
                </a:tc>
                <a:extLst>
                  <a:ext uri="{0D108BD9-81ED-4DB2-BD59-A6C34878D82A}">
                    <a16:rowId xmlns:a16="http://schemas.microsoft.com/office/drawing/2014/main" val="10001"/>
                  </a:ext>
                </a:extLst>
              </a:tr>
              <a:tr h="407595">
                <a:tc>
                  <a:txBody>
                    <a:bodyPr/>
                    <a:lstStyle/>
                    <a:p>
                      <a:pPr algn="r" rtl="1"/>
                      <a:r>
                        <a:rPr lang="ar-SA"/>
                        <a:t>إنشاء عادات روتينية</a:t>
                      </a:r>
                    </a:p>
                  </a:txBody>
                  <a:tcPr/>
                </a:tc>
                <a:tc>
                  <a:txBody>
                    <a:bodyPr/>
                    <a:lstStyle/>
                    <a:p>
                      <a:pPr algn="r" rtl="1"/>
                      <a:r>
                        <a:rPr lang="ar-SA"/>
                        <a:t>تزويد فريق العمل بوسائل الراحة</a:t>
                      </a:r>
                    </a:p>
                  </a:txBody>
                  <a:tcPr/>
                </a:tc>
                <a:extLst>
                  <a:ext uri="{0D108BD9-81ED-4DB2-BD59-A6C34878D82A}">
                    <a16:rowId xmlns:a16="http://schemas.microsoft.com/office/drawing/2014/main" val="10002"/>
                  </a:ext>
                </a:extLst>
              </a:tr>
              <a:tr h="407595">
                <a:tc>
                  <a:txBody>
                    <a:bodyPr/>
                    <a:lstStyle/>
                    <a:p>
                      <a:pPr algn="r" rtl="1"/>
                      <a:r>
                        <a:rPr lang="ar-SA"/>
                        <a:t>إدارة المعلومات</a:t>
                      </a:r>
                    </a:p>
                  </a:txBody>
                  <a:tcPr/>
                </a:tc>
                <a:tc>
                  <a:txBody>
                    <a:bodyPr/>
                    <a:lstStyle/>
                    <a:p>
                      <a:pPr algn="r" rtl="1"/>
                      <a:r>
                        <a:rPr lang="ar-SA"/>
                        <a:t>الترتيب للتقليل من حدة الضغط</a:t>
                      </a:r>
                    </a:p>
                  </a:txBody>
                  <a:tcPr/>
                </a:tc>
                <a:extLst>
                  <a:ext uri="{0D108BD9-81ED-4DB2-BD59-A6C34878D82A}">
                    <a16:rowId xmlns:a16="http://schemas.microsoft.com/office/drawing/2014/main" val="10003"/>
                  </a:ext>
                </a:extLst>
              </a:tr>
              <a:tr h="407595">
                <a:tc>
                  <a:txBody>
                    <a:bodyPr/>
                    <a:lstStyle/>
                    <a:p>
                      <a:pPr algn="r" rtl="1"/>
                      <a:r>
                        <a:rPr lang="ar-SA"/>
                        <a:t>مراقبة الصحة العقلية والعافية</a:t>
                      </a:r>
                    </a:p>
                  </a:txBody>
                  <a:tcPr/>
                </a:tc>
                <a:tc>
                  <a:txBody>
                    <a:bodyPr/>
                    <a:lstStyle/>
                    <a:p>
                      <a:pPr algn="r" rtl="1"/>
                      <a:r>
                        <a:rPr lang="ar-SA"/>
                        <a:t>توفير عمليات تدخل نفسية</a:t>
                      </a:r>
                      <a:endParaRPr lang="ar-SA" dirty="0"/>
                    </a:p>
                  </a:txBody>
                  <a:tcPr/>
                </a:tc>
                <a:extLst>
                  <a:ext uri="{0D108BD9-81ED-4DB2-BD59-A6C34878D82A}">
                    <a16:rowId xmlns:a16="http://schemas.microsoft.com/office/drawing/2014/main" val="10004"/>
                  </a:ext>
                </a:extLst>
              </a:tr>
              <a:tr h="407595">
                <a:tc>
                  <a:txBody>
                    <a:bodyPr/>
                    <a:lstStyle/>
                    <a:p>
                      <a:pPr algn="r" rtl="1"/>
                      <a:r>
                        <a:rPr lang="ar-SA"/>
                        <a:t>الاهتمام بالتغذية</a:t>
                      </a:r>
                    </a:p>
                  </a:txBody>
                  <a:tcPr/>
                </a:tc>
                <a:tc>
                  <a:txBody>
                    <a:bodyPr/>
                    <a:lstStyle/>
                    <a:p>
                      <a:pPr algn="r"/>
                      <a:endParaRPr lang="en-US" dirty="0"/>
                    </a:p>
                  </a:txBody>
                  <a:tcPr/>
                </a:tc>
                <a:extLst>
                  <a:ext uri="{0D108BD9-81ED-4DB2-BD59-A6C34878D82A}">
                    <a16:rowId xmlns:a16="http://schemas.microsoft.com/office/drawing/2014/main" val="10005"/>
                  </a:ext>
                </a:extLst>
              </a:tr>
              <a:tr h="407595">
                <a:tc>
                  <a:txBody>
                    <a:bodyPr/>
                    <a:lstStyle/>
                    <a:p>
                      <a:pPr algn="r" rtl="1"/>
                      <a:r>
                        <a:rPr lang="ar-SA"/>
                        <a:t>مراقبة استهلاك الكحوليات</a:t>
                      </a:r>
                    </a:p>
                  </a:txBody>
                  <a:tcPr/>
                </a:tc>
                <a:tc>
                  <a:txBody>
                    <a:bodyPr/>
                    <a:lstStyle/>
                    <a:p>
                      <a:pPr algn="r"/>
                      <a:endParaRPr lang="en-US"/>
                    </a:p>
                  </a:txBody>
                  <a:tcPr/>
                </a:tc>
                <a:extLst>
                  <a:ext uri="{0D108BD9-81ED-4DB2-BD59-A6C34878D82A}">
                    <a16:rowId xmlns:a16="http://schemas.microsoft.com/office/drawing/2014/main" val="10006"/>
                  </a:ext>
                </a:extLst>
              </a:tr>
              <a:tr h="407595">
                <a:tc>
                  <a:txBody>
                    <a:bodyPr/>
                    <a:lstStyle/>
                    <a:p>
                      <a:pPr algn="r" rtl="1"/>
                      <a:r>
                        <a:rPr lang="ar-SA"/>
                        <a:t>توفير فرص لممارسة التمارين</a:t>
                      </a:r>
                      <a:endParaRPr lang="ar-SA" dirty="0"/>
                    </a:p>
                  </a:txBody>
                  <a:tcPr/>
                </a:tc>
                <a:tc>
                  <a:txBody>
                    <a:bodyPr/>
                    <a:lstStyle/>
                    <a:p>
                      <a:pPr algn="r"/>
                      <a:endParaRPr lang="en-US"/>
                    </a:p>
                  </a:txBody>
                  <a:tcPr/>
                </a:tc>
                <a:extLst>
                  <a:ext uri="{0D108BD9-81ED-4DB2-BD59-A6C34878D82A}">
                    <a16:rowId xmlns:a16="http://schemas.microsoft.com/office/drawing/2014/main" val="10007"/>
                  </a:ext>
                </a:extLst>
              </a:tr>
              <a:tr h="407595">
                <a:tc>
                  <a:txBody>
                    <a:bodyPr/>
                    <a:lstStyle/>
                    <a:p>
                      <a:pPr algn="r" rtl="1"/>
                      <a:r>
                        <a:rPr lang="ar-SA"/>
                        <a:t>مراقبة مستويات الضغط</a:t>
                      </a:r>
                    </a:p>
                  </a:txBody>
                  <a:tcPr/>
                </a:tc>
                <a:tc>
                  <a:txBody>
                    <a:bodyPr/>
                    <a:lstStyle/>
                    <a:p>
                      <a:pPr algn="r"/>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634544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022" y="2419659"/>
            <a:ext cx="4769556" cy="1545564"/>
          </a:xfrm>
        </p:spPr>
        <p:txBody>
          <a:bodyPr>
            <a:normAutofit/>
          </a:bodyPr>
          <a:lstStyle/>
          <a:p>
            <a:pPr rtl="1"/>
            <a:r>
              <a:rPr lang="ar-SA" sz="4000" spc="0" dirty="0">
                <a:latin typeface="Arial"/>
                <a:cs typeface="Arial"/>
              </a:rPr>
              <a:t>نشاط - استنتاج الخلاصة</a:t>
            </a:r>
          </a:p>
        </p:txBody>
      </p:sp>
      <p:sp>
        <p:nvSpPr>
          <p:cNvPr id="3" name="Content Placeholder 2"/>
          <p:cNvSpPr>
            <a:spLocks noGrp="1"/>
          </p:cNvSpPr>
          <p:nvPr>
            <p:ph idx="1"/>
          </p:nvPr>
        </p:nvSpPr>
        <p:spPr>
          <a:xfrm>
            <a:off x="406090" y="802888"/>
            <a:ext cx="5283819" cy="5646618"/>
          </a:xfrm>
        </p:spPr>
        <p:txBody>
          <a:bodyPr>
            <a:normAutofit/>
          </a:bodyPr>
          <a:lstStyle/>
          <a:p>
            <a:pPr marL="0" algn="r" rtl="1">
              <a:buFont typeface="Arial" pitchFamily="34" charset="0"/>
              <a:buChar char="•"/>
            </a:pPr>
            <a:r>
              <a:rPr lang="ar-SA" sz="2400" dirty="0">
                <a:latin typeface="Arial"/>
                <a:cs typeface="Arial"/>
              </a:rPr>
              <a:t>في مجموعات صغيرة، ناقشوا دراسة حالة أحد الزملاء. استناداً إلى ما قمتم بتعلمه اليوم، كمجموعة، قوموا بتحديد ما يلي</a:t>
            </a:r>
          </a:p>
          <a:p>
            <a:pPr marL="0" algn="r" rtl="1">
              <a:buFont typeface="Arial" pitchFamily="34" charset="0"/>
              <a:buChar char="•"/>
            </a:pPr>
            <a:r>
              <a:rPr lang="ar-SA" sz="2400" dirty="0">
                <a:latin typeface="Arial"/>
                <a:cs typeface="Arial"/>
              </a:rPr>
              <a:t> باستخدام إطار عمل ABC وأساليب الرعاية الذاتية، قوموا بتحديد ما يمكنكم القيام به لدعم زميلكم وما يمكن لمشرفيكم القيام به لدعم زميلكم وما يمكن أن توصوا أن يقوم زميلكم به للحد من الضغط وتعزيز عافيته.</a:t>
            </a:r>
          </a:p>
        </p:txBody>
      </p:sp>
    </p:spTree>
    <p:extLst>
      <p:ext uri="{BB962C8B-B14F-4D97-AF65-F5344CB8AC3E}">
        <p14:creationId xmlns:p14="http://schemas.microsoft.com/office/powerpoint/2010/main" val="181363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3888" y="2419659"/>
            <a:ext cx="4769556" cy="1545564"/>
          </a:xfrm>
          <a:ln w="38100">
            <a:solidFill>
              <a:srgbClr val="002060"/>
            </a:solidFill>
          </a:ln>
        </p:spPr>
        <p:txBody>
          <a:bodyPr/>
          <a:lstStyle/>
          <a:p>
            <a:pPr rtl="1"/>
            <a:r>
              <a:rPr lang="ar-EG" spc="0" dirty="0">
                <a:cs typeface="+mn-cs"/>
              </a:rPr>
              <a:t>الأهداف</a:t>
            </a:r>
            <a:endParaRPr spc="0" dirty="0">
              <a:cs typeface="+mn-cs"/>
            </a:endParaRPr>
          </a:p>
        </p:txBody>
      </p:sp>
      <p:sp>
        <p:nvSpPr>
          <p:cNvPr id="3" name="Content Placeholder 2"/>
          <p:cNvSpPr>
            <a:spLocks noGrp="1"/>
          </p:cNvSpPr>
          <p:nvPr>
            <p:ph idx="1"/>
          </p:nvPr>
        </p:nvSpPr>
        <p:spPr>
          <a:xfrm>
            <a:off x="808567" y="1053285"/>
            <a:ext cx="4478866" cy="5053469"/>
          </a:xfrm>
        </p:spPr>
        <p:txBody>
          <a:bodyPr/>
          <a:lstStyle/>
          <a:p>
            <a:pPr algn="r" rtl="1">
              <a:buClr>
                <a:srgbClr val="80347D"/>
              </a:buClr>
              <a:buFont typeface="Wingdings" panose="05000000000000000000" pitchFamily="2" charset="2"/>
              <a:buChar char="ß"/>
            </a:pPr>
            <a:r>
              <a:rPr lang="ar-SA" sz="2400" dirty="0">
                <a:latin typeface="Arial"/>
                <a:cs typeface="Arial"/>
              </a:rPr>
              <a:t>بناء فهم للأنواع المختلفة للضغوط الصادمة وكيفية تأثيرها عليك.</a:t>
            </a:r>
          </a:p>
          <a:p>
            <a:pPr algn="r" rtl="1">
              <a:buClr>
                <a:srgbClr val="80347D"/>
              </a:buClr>
              <a:buFont typeface="Wingdings" panose="05000000000000000000" pitchFamily="2" charset="2"/>
              <a:buChar char="ß"/>
            </a:pPr>
            <a:r>
              <a:rPr lang="ar-SA" sz="2400" dirty="0">
                <a:latin typeface="Arial"/>
                <a:cs typeface="Arial"/>
              </a:rPr>
              <a:t>اكتساب الوعي بعلامات الإرهاق والصدمة المتحملة نيابة عن آخرين.</a:t>
            </a:r>
          </a:p>
          <a:p>
            <a:pPr algn="r" rtl="1">
              <a:buClr>
                <a:srgbClr val="80347D"/>
              </a:buClr>
              <a:buFont typeface="Wingdings" panose="05000000000000000000" pitchFamily="2" charset="2"/>
              <a:buChar char="ß"/>
            </a:pPr>
            <a:r>
              <a:rPr lang="ar-SA" sz="2400" dirty="0">
                <a:latin typeface="Arial"/>
                <a:cs typeface="Arial"/>
              </a:rPr>
              <a:t>فهم كيفية استخدام أدوات وأساليب رعاية فريق العمل وإدارة الضغط.</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الغرض - لماذا نتحدث عن الضغط؟</a:t>
            </a:r>
            <a:endParaRPr spc="0" dirty="0">
              <a:cs typeface="+mn-cs"/>
            </a:endParaRPr>
          </a:p>
        </p:txBody>
      </p:sp>
      <p:sp>
        <p:nvSpPr>
          <p:cNvPr id="3" name="Content Placeholder 2"/>
          <p:cNvSpPr>
            <a:spLocks noGrp="1"/>
          </p:cNvSpPr>
          <p:nvPr>
            <p:ph idx="1"/>
          </p:nvPr>
        </p:nvSpPr>
        <p:spPr/>
        <p:txBody>
          <a:bodyPr>
            <a:noAutofit/>
          </a:bodyPr>
          <a:lstStyle/>
          <a:p>
            <a:pPr>
              <a:spcBef>
                <a:spcPct val="0"/>
              </a:spcBef>
            </a:pPr>
            <a:endParaRPr lang="en-US" altLang="en-US" sz="2400" spc="0" dirty="0">
              <a:ea typeface="ヒラギノ角ゴ Pro W3" pitchFamily="14" charset="-128"/>
            </a:endParaRPr>
          </a:p>
          <a:p>
            <a:pPr>
              <a:spcBef>
                <a:spcPct val="0"/>
              </a:spcBef>
            </a:pPr>
            <a:endParaRPr lang="en-US" altLang="en-US" sz="2400" spc="0" dirty="0">
              <a:ea typeface="ヒラギノ角ゴ Pro W3" pitchFamily="14" charset="-128"/>
            </a:endParaRPr>
          </a:p>
          <a:p>
            <a:pPr>
              <a:spcBef>
                <a:spcPct val="0"/>
              </a:spcBef>
            </a:pPr>
            <a:endParaRPr lang="en-US" altLang="en-US" sz="2400" spc="0" dirty="0">
              <a:ea typeface="ヒラギノ角ゴ Pro W3" pitchFamily="14" charset="-128"/>
            </a:endParaRPr>
          </a:p>
        </p:txBody>
      </p:sp>
      <p:sp>
        <p:nvSpPr>
          <p:cNvPr id="4" name="Content Placeholder 2"/>
          <p:cNvSpPr txBox="1">
            <a:spLocks/>
          </p:cNvSpPr>
          <p:nvPr/>
        </p:nvSpPr>
        <p:spPr>
          <a:xfrm>
            <a:off x="1219390" y="2286000"/>
            <a:ext cx="9948672"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algn="r" rtl="1"/>
            <a:r>
              <a:rPr lang="ar-SA" dirty="0">
                <a:latin typeface="Arial"/>
                <a:cs typeface="Arial"/>
              </a:rPr>
              <a:t>كعاملين في المجال الإنساني، فإننا غالباً ما نتواجد في بيئات عالية الضغط. وقد نشعر أيضاً بمستوى عال من الالتزام بعملنا.</a:t>
            </a:r>
          </a:p>
          <a:p>
            <a:pPr rtl="1"/>
            <a:endParaRPr lang="ar-SA" dirty="0"/>
          </a:p>
          <a:p>
            <a:pPr algn="r" rtl="1"/>
            <a:r>
              <a:rPr lang="ar-SA" dirty="0">
                <a:latin typeface="Arial"/>
                <a:cs typeface="Arial"/>
              </a:rPr>
              <a:t>ولكي نكون فعالين في عملنا لدعم الآخرين، علينا أن نهتم أولاً بعافيتنا.</a:t>
            </a:r>
          </a:p>
          <a:p>
            <a:pPr rtl="1"/>
            <a:endParaRPr lang="ar-SA" dirty="0"/>
          </a:p>
          <a:p>
            <a:pPr algn="r" rtl="1"/>
            <a:r>
              <a:rPr lang="ar-SA" dirty="0">
                <a:latin typeface="Arial"/>
                <a:cs typeface="Arial"/>
              </a:rPr>
              <a:t>وهذا يتطلب أن نكون على دراية بالضغوطات في حياتنا وكيف تؤثر علينا، وأساليب الحد من آثارها السلبية والاستجابة لها</a:t>
            </a:r>
            <a:endParaRPr lang="ar-SA" dirty="0"/>
          </a:p>
        </p:txBody>
      </p:sp>
    </p:spTree>
    <p:extLst>
      <p:ext uri="{BB962C8B-B14F-4D97-AF65-F5344CB8AC3E}">
        <p14:creationId xmlns:p14="http://schemas.microsoft.com/office/powerpoint/2010/main" val="677571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ما هو الضغط؟</a:t>
            </a:r>
            <a:endParaRPr spc="0" dirty="0">
              <a:cs typeface="+mn-cs"/>
            </a:endParaRPr>
          </a:p>
        </p:txBody>
      </p:sp>
      <p:sp>
        <p:nvSpPr>
          <p:cNvPr id="12" name="Content Placeholder 2"/>
          <p:cNvSpPr txBox="1">
            <a:spLocks/>
          </p:cNvSpPr>
          <p:nvPr/>
        </p:nvSpPr>
        <p:spPr>
          <a:xfrm>
            <a:off x="442752" y="1668771"/>
            <a:ext cx="11192780" cy="4758243"/>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marL="0" indent="0" algn="r" rtl="1">
              <a:buFont typeface="Tw Cen MT" panose="020B0602020104020603" pitchFamily="34" charset="0"/>
              <a:buNone/>
            </a:pPr>
            <a:r>
              <a:rPr lang="ar-SA" b="1" dirty="0">
                <a:latin typeface="Arial"/>
                <a:cs typeface="Arial"/>
              </a:rPr>
              <a:t>الضغط هو حالة من الإثارة النفسية والجسدية التي تأتي نتيجة التهديد أو التحدي أو التغيير في بيئة الشخص </a:t>
            </a:r>
            <a:r>
              <a:rPr lang="ar-SA" dirty="0">
                <a:latin typeface="Arial"/>
                <a:cs typeface="Arial"/>
              </a:rPr>
              <a:t>(ميتشل وبراي، 1990).</a:t>
            </a:r>
            <a:r>
              <a:rPr lang="ar-SA" sz="2400" dirty="0">
                <a:latin typeface="Arial"/>
                <a:cs typeface="Arial"/>
              </a:rPr>
              <a:t> </a:t>
            </a:r>
          </a:p>
          <a:p>
            <a:pPr marL="0" indent="0" rtl="1">
              <a:spcBef>
                <a:spcPts val="0"/>
              </a:spcBef>
              <a:buFont typeface="Tw Cen MT" panose="020B0602020104020603" pitchFamily="34" charset="0"/>
              <a:buNone/>
            </a:pPr>
            <a:endParaRPr lang="ar-SA" sz="2400" b="1" dirty="0">
              <a:cs typeface="Arial"/>
            </a:endParaRPr>
          </a:p>
          <a:p>
            <a:pPr marL="0" indent="0" algn="r" rtl="1">
              <a:buFont typeface="Tw Cen MT" panose="020B0602020104020603" pitchFamily="34" charset="0"/>
              <a:buNone/>
            </a:pPr>
            <a:r>
              <a:rPr lang="ar-SA" sz="2400" b="1" dirty="0">
                <a:latin typeface="Arial"/>
                <a:cs typeface="Arial"/>
              </a:rPr>
              <a:t>الضغط اليومي</a:t>
            </a:r>
          </a:p>
          <a:p>
            <a:pPr algn="r" rtl="1">
              <a:buFont typeface="Arial" panose="020B0604020202020204" pitchFamily="34" charset="0"/>
              <a:buChar char="•"/>
            </a:pPr>
            <a:r>
              <a:rPr lang="ar-SA" sz="2400" dirty="0">
                <a:latin typeface="Arial"/>
                <a:cs typeface="Arial"/>
              </a:rPr>
              <a:t>مشترك بين جميع الأشخاص</a:t>
            </a:r>
          </a:p>
          <a:p>
            <a:pPr algn="r" rtl="1">
              <a:buFont typeface="Arial" panose="020B0604020202020204" pitchFamily="34" charset="0"/>
              <a:buChar char="•"/>
            </a:pPr>
            <a:r>
              <a:rPr lang="ar-SA" sz="2400" dirty="0">
                <a:latin typeface="Arial"/>
                <a:cs typeface="Arial"/>
              </a:rPr>
              <a:t>جزء من عملية صنع القرار وحل المشاكل اليومية</a:t>
            </a:r>
          </a:p>
          <a:p>
            <a:pPr algn="r" rtl="1">
              <a:buFont typeface="Arial" panose="020B0604020202020204" pitchFamily="34" charset="0"/>
              <a:buChar char="•"/>
            </a:pPr>
            <a:r>
              <a:rPr lang="ar-SA" sz="2400" dirty="0">
                <a:latin typeface="Arial"/>
                <a:cs typeface="Arial"/>
              </a:rPr>
              <a:t>يحفز الأشخاص على أن يكونوا أكثر إنتاجية</a:t>
            </a:r>
          </a:p>
          <a:p>
            <a:pPr algn="r" rtl="1">
              <a:buFont typeface="Arial" panose="020B0604020202020204" pitchFamily="34" charset="0"/>
              <a:buChar char="•"/>
            </a:pPr>
            <a:r>
              <a:rPr lang="ar-SA" sz="2400" dirty="0">
                <a:latin typeface="Arial"/>
                <a:cs typeface="Arial"/>
              </a:rPr>
              <a:t>يُدار بشكل روتيني </a:t>
            </a:r>
          </a:p>
          <a:p>
            <a:pPr marL="0" indent="0" rtl="1">
              <a:spcBef>
                <a:spcPts val="0"/>
              </a:spcBef>
              <a:buNone/>
            </a:pPr>
            <a:endParaRPr lang="ar-SA" sz="2400" dirty="0">
              <a:cs typeface="Arial"/>
            </a:endParaRPr>
          </a:p>
          <a:p>
            <a:pPr marL="0" indent="0" algn="ctr" rtl="1">
              <a:buNone/>
            </a:pPr>
            <a:r>
              <a:rPr lang="ar-SA" sz="2400" dirty="0"/>
              <a:t>الضغط هو </a:t>
            </a:r>
            <a:r>
              <a:rPr lang="ar-SA" sz="2400" b="1" dirty="0"/>
              <a:t>استجابات عادية وطبيعية</a:t>
            </a:r>
            <a:r>
              <a:rPr lang="ar-SA" sz="2400" dirty="0"/>
              <a:t> تهدف إلى حماية حياتنا والحفاظ عليها وتعزيزها.</a:t>
            </a:r>
            <a:r>
              <a:rPr lang="ar-SA" sz="2400" dirty="0">
                <a:latin typeface="Arial"/>
                <a:cs typeface="Arial"/>
              </a:rPr>
              <a:t> </a:t>
            </a:r>
            <a:r>
              <a:rPr lang="ar-SA" sz="2400" b="1" dirty="0">
                <a:latin typeface="Arial"/>
                <a:cs typeface="Arial"/>
              </a:rPr>
              <a:t>هو عادةً شيء جيد!</a:t>
            </a:r>
            <a:endParaRPr lang="ar-SA" sz="2400" dirty="0">
              <a:cs typeface="Arial"/>
            </a:endParaRPr>
          </a:p>
          <a:p>
            <a:pPr marL="0" indent="0" algn="ctr" rtl="1">
              <a:buNone/>
            </a:pPr>
            <a:endParaRPr lang="ar-SA" sz="2400" dirty="0">
              <a:cs typeface="Arial"/>
            </a:endParaRPr>
          </a:p>
          <a:p>
            <a:pPr marL="0" indent="0" rtl="1">
              <a:buNone/>
            </a:pPr>
            <a:endParaRPr lang="ar-SA" sz="2400" dirty="0">
              <a:cs typeface="Arial"/>
            </a:endParaRPr>
          </a:p>
        </p:txBody>
      </p:sp>
    </p:spTree>
    <p:extLst>
      <p:ext uri="{BB962C8B-B14F-4D97-AF65-F5344CB8AC3E}">
        <p14:creationId xmlns:p14="http://schemas.microsoft.com/office/powerpoint/2010/main" val="2697128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8431" y="6176500"/>
            <a:ext cx="4618892" cy="276999"/>
          </a:xfrm>
          <a:prstGeom prst="rect">
            <a:avLst/>
          </a:prstGeom>
          <a:noFill/>
        </p:spPr>
        <p:txBody>
          <a:bodyPr wrap="square" rtlCol="0">
            <a:spAutoFit/>
          </a:bodyPr>
          <a:lstStyle/>
          <a:p>
            <a:pPr rtl="1"/>
            <a:r>
              <a:rPr lang="ar-SA" sz="1200" dirty="0">
                <a:latin typeface="Arial"/>
                <a:cs typeface="Arial"/>
              </a:rPr>
              <a:t>مقتبس من معهد هيدينجتون، 2008؛ منظمة كونسيرن وورلد وايد، 2012</a:t>
            </a:r>
          </a:p>
        </p:txBody>
      </p:sp>
      <p:sp>
        <p:nvSpPr>
          <p:cNvPr id="4" name="Title 1"/>
          <p:cNvSpPr>
            <a:spLocks noGrp="1"/>
          </p:cNvSpPr>
          <p:nvPr>
            <p:ph type="title"/>
          </p:nvPr>
        </p:nvSpPr>
        <p:spPr/>
        <p:txBody>
          <a:bodyPr/>
          <a:lstStyle/>
          <a:p>
            <a:pPr algn="r" rtl="1"/>
            <a:r>
              <a:rPr lang="ar-SA" spc="0" dirty="0">
                <a:cs typeface="+mn-cs"/>
              </a:rPr>
              <a:t>الضغط السلبي</a:t>
            </a:r>
            <a:endParaRPr spc="0" dirty="0">
              <a:cs typeface="+mn-cs"/>
            </a:endParaRPr>
          </a:p>
        </p:txBody>
      </p:sp>
      <p:sp>
        <p:nvSpPr>
          <p:cNvPr id="7" name="Content Placeholder 2"/>
          <p:cNvSpPr>
            <a:spLocks noGrp="1"/>
          </p:cNvSpPr>
          <p:nvPr>
            <p:ph idx="1"/>
          </p:nvPr>
        </p:nvSpPr>
        <p:spPr>
          <a:xfrm>
            <a:off x="1447800" y="2286000"/>
            <a:ext cx="9720262" cy="4022725"/>
          </a:xfrm>
        </p:spPr>
        <p:txBody>
          <a:bodyPr>
            <a:normAutofit/>
          </a:bodyPr>
          <a:lstStyle/>
          <a:p>
            <a:pPr marL="0" indent="0" algn="r" rtl="1">
              <a:buNone/>
            </a:pPr>
            <a:r>
              <a:rPr lang="ar-SA" b="1" spc="0" dirty="0">
                <a:solidFill>
                  <a:schemeClr val="dk1"/>
                </a:solidFill>
                <a:latin typeface="Arial"/>
                <a:cs typeface="Arial"/>
              </a:rPr>
              <a:t>الضغط التراكمي</a:t>
            </a:r>
          </a:p>
          <a:p>
            <a:pPr marL="285750" indent="-285750" algn="r" rtl="1">
              <a:buFont typeface="Arial" panose="020B0604020202020204" pitchFamily="34" charset="0"/>
              <a:buChar char="•"/>
            </a:pPr>
            <a:r>
              <a:rPr lang="ar-SA" spc="0" dirty="0">
                <a:solidFill>
                  <a:schemeClr val="dk1"/>
                </a:solidFill>
                <a:latin typeface="Arial"/>
                <a:cs typeface="Arial"/>
              </a:rPr>
              <a:t>ينتج عن التعرض المطول والمتراكم وغير المخفف لعوامل الضغط</a:t>
            </a:r>
          </a:p>
          <a:p>
            <a:pPr marL="0" indent="0" algn="r" rtl="1">
              <a:buNone/>
            </a:pPr>
            <a:r>
              <a:rPr lang="ar-SA" b="1" spc="0" dirty="0">
                <a:solidFill>
                  <a:schemeClr val="dk1"/>
                </a:solidFill>
                <a:latin typeface="Arial"/>
                <a:cs typeface="Arial"/>
              </a:rPr>
              <a:t>الضغط الناتج عن الحوادث الحرجة</a:t>
            </a:r>
          </a:p>
          <a:p>
            <a:pPr marL="285750" indent="-285750" algn="r" rtl="1">
              <a:buFont typeface="Arial" panose="020B0604020202020204" pitchFamily="34" charset="0"/>
              <a:buChar char="•"/>
            </a:pPr>
            <a:r>
              <a:rPr lang="ar-SA" spc="0" dirty="0">
                <a:solidFill>
                  <a:schemeClr val="dk1"/>
                </a:solidFill>
                <a:latin typeface="Arial"/>
                <a:cs typeface="Arial"/>
              </a:rPr>
              <a:t>ينتج عن أحداث غير عادية تثير مستوى عال من الضغط في جميع حالات من ينطوي عليهم الأمر تقريباً</a:t>
            </a:r>
          </a:p>
          <a:p>
            <a:pPr marL="0" indent="0" algn="r" rtl="1">
              <a:buNone/>
            </a:pPr>
            <a:r>
              <a:rPr lang="ar-SA" b="1" spc="0" dirty="0">
                <a:solidFill>
                  <a:schemeClr val="dk1"/>
                </a:solidFill>
                <a:latin typeface="Arial"/>
                <a:cs typeface="Arial"/>
              </a:rPr>
              <a:t>الصدمة المتحملة نيابة عن آخرين</a:t>
            </a:r>
          </a:p>
          <a:p>
            <a:pPr marL="285750" indent="-285750" algn="r" rtl="1">
              <a:buFont typeface="Arial" panose="020B0604020202020204" pitchFamily="34" charset="0"/>
              <a:buChar char="•"/>
            </a:pPr>
            <a:r>
              <a:rPr lang="ar-SA" spc="0" dirty="0">
                <a:solidFill>
                  <a:schemeClr val="dk1"/>
                </a:solidFill>
                <a:latin typeface="Arial"/>
                <a:cs typeface="Arial"/>
              </a:rPr>
              <a:t>نتيجة مشاهدة أو معرفة تجارب الآخرين الصادمة التي تسبب رد فعل يشبه رد فعل الناجي/الناجية</a:t>
            </a:r>
            <a:endParaRPr lang="ar-SA" spc="0" dirty="0"/>
          </a:p>
        </p:txBody>
      </p:sp>
    </p:spTree>
    <p:extLst>
      <p:ext uri="{BB962C8B-B14F-4D97-AF65-F5344CB8AC3E}">
        <p14:creationId xmlns:p14="http://schemas.microsoft.com/office/powerpoint/2010/main" val="1166865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الضغط التراكمي</a:t>
            </a:r>
            <a:endParaRPr lang="ar-SA" spc="0" dirty="0">
              <a:latin typeface="Arial"/>
              <a:cs typeface="+mn-cs"/>
            </a:endParaRPr>
          </a:p>
        </p:txBody>
      </p:sp>
      <p:sp>
        <p:nvSpPr>
          <p:cNvPr id="3" name="Content Placeholder 2"/>
          <p:cNvSpPr>
            <a:spLocks noGrp="1"/>
          </p:cNvSpPr>
          <p:nvPr>
            <p:ph idx="1"/>
          </p:nvPr>
        </p:nvSpPr>
        <p:spPr>
          <a:xfrm>
            <a:off x="1447800" y="2286000"/>
            <a:ext cx="9720262" cy="4022725"/>
          </a:xfrm>
        </p:spPr>
        <p:txBody>
          <a:bodyPr/>
          <a:lstStyle/>
          <a:p>
            <a:pPr marL="285750" lvl="0" indent="-285750" algn="r" rtl="1">
              <a:buFont typeface="Arial" panose="020B0604020202020204" pitchFamily="34" charset="0"/>
              <a:buChar char="•"/>
            </a:pPr>
            <a:endParaRPr lang="ar-SA" spc="0" dirty="0">
              <a:solidFill>
                <a:schemeClr val="tx1"/>
              </a:solidFill>
              <a:cs typeface="+mn-cs"/>
            </a:endParaRPr>
          </a:p>
          <a:p>
            <a:pPr marL="285750" lvl="0" indent="-285750" algn="r" rtl="1">
              <a:buFont typeface="Arial" panose="020B0604020202020204" pitchFamily="34" charset="0"/>
              <a:buChar char="•"/>
            </a:pPr>
            <a:r>
              <a:rPr lang="ar-SA" spc="0" dirty="0">
                <a:solidFill>
                  <a:schemeClr val="tx1"/>
                </a:solidFill>
                <a:latin typeface="Arial"/>
                <a:cs typeface="+mn-cs"/>
              </a:rPr>
              <a:t>ينتج عن التعرض المطول والمتراكم وغير المخفف لمجموعة متنوعة من عوامل الضغط</a:t>
            </a:r>
          </a:p>
          <a:p>
            <a:pPr marL="285750" lvl="0" indent="-285750" algn="r" rtl="1">
              <a:buFont typeface="Arial" panose="020B0604020202020204" pitchFamily="34" charset="0"/>
              <a:buChar char="•"/>
            </a:pPr>
            <a:r>
              <a:rPr lang="ar-SA" spc="0" dirty="0">
                <a:solidFill>
                  <a:schemeClr val="tx1"/>
                </a:solidFill>
                <a:latin typeface="Arial"/>
                <a:cs typeface="+mn-cs"/>
              </a:rPr>
              <a:t>أكثر أشكال الضغط شيوعاً التي يعاني منها العاملون في المجال الإنساني</a:t>
            </a:r>
            <a:endParaRPr lang="en-US" spc="0" dirty="0">
              <a:solidFill>
                <a:schemeClr val="tx1"/>
              </a:solidFill>
              <a:latin typeface="Arial"/>
              <a:cs typeface="+mn-cs"/>
            </a:endParaRPr>
          </a:p>
          <a:p>
            <a:pPr marL="285750" lvl="0" indent="-285750" algn="r" rtl="1">
              <a:buFont typeface="Arial" panose="020B0604020202020204" pitchFamily="34" charset="0"/>
              <a:buChar char="•"/>
            </a:pPr>
            <a:r>
              <a:rPr lang="ar-SA" spc="0" dirty="0">
                <a:cs typeface="+mn-cs"/>
              </a:rPr>
              <a:t>عندما لا يتم الاعتراف بها وإدارتها، </a:t>
            </a:r>
            <a:r>
              <a:rPr lang="ar-SA" b="1" spc="0" dirty="0">
                <a:cs typeface="+mn-cs"/>
              </a:rPr>
              <a:t>تؤدي إلى الاحتراق</a:t>
            </a:r>
            <a:endParaRPr lang="ar-SA" spc="0" dirty="0">
              <a:solidFill>
                <a:schemeClr val="tx1"/>
              </a:solidFill>
              <a:latin typeface="Arial"/>
              <a:cs typeface="+mn-cs"/>
            </a:endParaRPr>
          </a:p>
          <a:p>
            <a:pPr marL="285750" lvl="0" indent="-285750" algn="r" rtl="1">
              <a:buFont typeface="Arial" panose="020B0604020202020204" pitchFamily="34" charset="0"/>
              <a:buChar char="•"/>
            </a:pPr>
            <a:endParaRPr lang="ar-SA" spc="0" dirty="0">
              <a:solidFill>
                <a:schemeClr val="tx1"/>
              </a:solidFill>
              <a:latin typeface="Arial"/>
              <a:cs typeface="+mn-cs"/>
            </a:endParaRPr>
          </a:p>
          <a:p>
            <a:pPr algn="r" rtl="1"/>
            <a:endParaRPr lang="ar-SA" spc="0" dirty="0">
              <a:solidFill>
                <a:schemeClr val="tx1"/>
              </a:solidFill>
              <a:cs typeface="+mn-cs"/>
            </a:endParaRPr>
          </a:p>
        </p:txBody>
      </p:sp>
    </p:spTree>
    <p:extLst>
      <p:ext uri="{BB962C8B-B14F-4D97-AF65-F5344CB8AC3E}">
        <p14:creationId xmlns:p14="http://schemas.microsoft.com/office/powerpoint/2010/main" val="2043644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الضغط الناتج عن الحوادث الحرجة</a:t>
            </a:r>
            <a:endParaRPr spc="0" dirty="0">
              <a:cs typeface="+mn-cs"/>
            </a:endParaRPr>
          </a:p>
        </p:txBody>
      </p:sp>
      <p:sp>
        <p:nvSpPr>
          <p:cNvPr id="3" name="Content Placeholder 2"/>
          <p:cNvSpPr>
            <a:spLocks noGrp="1"/>
          </p:cNvSpPr>
          <p:nvPr>
            <p:ph idx="1"/>
          </p:nvPr>
        </p:nvSpPr>
        <p:spPr>
          <a:xfrm>
            <a:off x="1447800" y="2286000"/>
            <a:ext cx="9720262" cy="4022725"/>
          </a:xfrm>
        </p:spPr>
        <p:txBody>
          <a:bodyPr>
            <a:normAutofit/>
          </a:bodyPr>
          <a:lstStyle/>
          <a:p>
            <a:pPr marL="285750" lvl="0" indent="-285750" algn="r" rtl="1">
              <a:buFont typeface="Arial" panose="020B0604020202020204" pitchFamily="34" charset="0"/>
              <a:buChar char="•"/>
            </a:pPr>
            <a:r>
              <a:rPr lang="ar-SA" spc="0" dirty="0">
                <a:solidFill>
                  <a:schemeClr val="tx1"/>
                </a:solidFill>
                <a:latin typeface="Arial"/>
                <a:cs typeface="Arial"/>
              </a:rPr>
              <a:t>ينتج عن أحداث غير عادية تثير مستوى عال من الضغط في جميع حالات من ينطوي عليهم الأمر تقريباً</a:t>
            </a:r>
          </a:p>
          <a:p>
            <a:pPr marL="285750" lvl="0" indent="-285750" algn="r" rtl="1">
              <a:buFont typeface="Arial" panose="020B0604020202020204" pitchFamily="34" charset="0"/>
              <a:buChar char="•"/>
            </a:pPr>
            <a:r>
              <a:rPr lang="ar-SA" spc="0" dirty="0">
                <a:solidFill>
                  <a:schemeClr val="tx1"/>
                </a:solidFill>
                <a:latin typeface="Arial"/>
                <a:cs typeface="Arial"/>
              </a:rPr>
              <a:t>مفاجئ وهدام</a:t>
            </a:r>
          </a:p>
          <a:p>
            <a:pPr marL="285750" lvl="0" indent="-285750" algn="r" rtl="1">
              <a:buFont typeface="Arial" panose="020B0604020202020204" pitchFamily="34" charset="0"/>
              <a:buChar char="•"/>
            </a:pPr>
            <a:r>
              <a:rPr lang="ar-SA" spc="0" dirty="0">
                <a:solidFill>
                  <a:schemeClr val="tx1"/>
                </a:solidFill>
                <a:latin typeface="Arial"/>
                <a:cs typeface="Arial"/>
              </a:rPr>
              <a:t>ينطوي على تهديد أو خسارة فعلية أو متصورة</a:t>
            </a:r>
          </a:p>
          <a:p>
            <a:pPr marL="285750" lvl="0" indent="-285750" algn="r" rtl="1">
              <a:buFont typeface="Arial" panose="020B0604020202020204" pitchFamily="34" charset="0"/>
              <a:buChar char="•"/>
            </a:pPr>
            <a:r>
              <a:rPr lang="ar-SA" spc="0" dirty="0">
                <a:solidFill>
                  <a:schemeClr val="tx1"/>
                </a:solidFill>
                <a:latin typeface="Arial"/>
                <a:cs typeface="Arial"/>
              </a:rPr>
              <a:t>يسبب الشعور بالضعف</a:t>
            </a:r>
          </a:p>
          <a:p>
            <a:pPr marL="285750" lvl="0" indent="-285750" algn="r" rtl="1">
              <a:buFont typeface="Arial" panose="020B0604020202020204" pitchFamily="34" charset="0"/>
              <a:buChar char="•"/>
            </a:pPr>
            <a:r>
              <a:rPr lang="ar-SA" spc="0" dirty="0">
                <a:solidFill>
                  <a:schemeClr val="tx1"/>
                </a:solidFill>
                <a:latin typeface="Arial"/>
                <a:cs typeface="Arial"/>
              </a:rPr>
              <a:t>يزعزع الشعور بالسيطرة وتصور كون العالم آمناً وقابل للتنبؤ به</a:t>
            </a:r>
          </a:p>
          <a:p>
            <a:pPr rtl="1"/>
            <a:endParaRPr lang="ar-SA" spc="0" dirty="0">
              <a:solidFill>
                <a:schemeClr val="tx1"/>
              </a:solidFill>
            </a:endParaRPr>
          </a:p>
        </p:txBody>
      </p:sp>
    </p:spTree>
    <p:extLst>
      <p:ext uri="{BB962C8B-B14F-4D97-AF65-F5344CB8AC3E}">
        <p14:creationId xmlns:p14="http://schemas.microsoft.com/office/powerpoint/2010/main" val="3108318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التراكمي - مصادر الضغط</a:t>
            </a:r>
            <a:endParaRPr spc="0" dirty="0">
              <a:cs typeface="+mn-cs"/>
            </a:endParaRPr>
          </a:p>
        </p:txBody>
      </p:sp>
      <p:sp>
        <p:nvSpPr>
          <p:cNvPr id="3" name="Content Placeholder 2"/>
          <p:cNvSpPr>
            <a:spLocks noGrp="1"/>
          </p:cNvSpPr>
          <p:nvPr>
            <p:ph idx="1"/>
          </p:nvPr>
        </p:nvSpPr>
        <p:spPr>
          <a:xfrm>
            <a:off x="6616390" y="2286000"/>
            <a:ext cx="4551672" cy="4022725"/>
          </a:xfrm>
        </p:spPr>
        <p:txBody>
          <a:bodyPr/>
          <a:lstStyle/>
          <a:p>
            <a:pPr marL="0" indent="0" algn="r" rtl="1">
              <a:buNone/>
            </a:pPr>
            <a:r>
              <a:rPr lang="ar-SA" b="1" spc="0" dirty="0">
                <a:cs typeface="+mn-cs"/>
              </a:rPr>
              <a:t>الداخلية:</a:t>
            </a:r>
            <a:r>
              <a:rPr lang="ar-SA" spc="0" dirty="0">
                <a:cs typeface="+mn-cs"/>
              </a:rPr>
              <a:t> صفات العامل الاجتماعي التي قد تؤدي إلى الضغط</a:t>
            </a:r>
            <a:endParaRPr spc="0" dirty="0">
              <a:cs typeface="+mn-cs"/>
            </a:endParaRPr>
          </a:p>
          <a:p>
            <a:pPr marL="0" indent="0" algn="r" rtl="1">
              <a:buNone/>
            </a:pPr>
            <a:r>
              <a:rPr lang="ar-SA" b="1" spc="0" dirty="0">
                <a:solidFill>
                  <a:schemeClr val="tx1"/>
                </a:solidFill>
                <a:latin typeface="Arial"/>
                <a:cs typeface="+mn-cs"/>
              </a:rPr>
              <a:t>خارجية: </a:t>
            </a:r>
            <a:r>
              <a:rPr lang="ar-SA" spc="0" dirty="0">
                <a:solidFill>
                  <a:schemeClr val="tx1"/>
                </a:solidFill>
                <a:latin typeface="Arial"/>
                <a:cs typeface="+mn-cs"/>
              </a:rPr>
              <a:t>عوامل الضغط المتعلقة بظروف العمل؛ التنظيم والعلاقة داخل المنظمة؛ نوع العمل وخصائص العملاء</a:t>
            </a:r>
          </a:p>
        </p:txBody>
      </p:sp>
      <p:graphicFrame>
        <p:nvGraphicFramePr>
          <p:cNvPr id="4" name="Diagram 3"/>
          <p:cNvGraphicFramePr/>
          <p:nvPr>
            <p:extLst>
              <p:ext uri="{D42A27DB-BD31-4B8C-83A1-F6EECF244321}">
                <p14:modId xmlns:p14="http://schemas.microsoft.com/office/powerpoint/2010/main" val="1644061388"/>
              </p:ext>
            </p:extLst>
          </p:nvPr>
        </p:nvGraphicFramePr>
        <p:xfrm>
          <a:off x="449999" y="1712068"/>
          <a:ext cx="6541311" cy="4597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41905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7545</TotalTime>
  <Words>3929</Words>
  <Application>Microsoft Office PowerPoint</Application>
  <PresentationFormat>Widescreen</PresentationFormat>
  <Paragraphs>314</Paragraphs>
  <Slides>23</Slides>
  <Notes>23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23</vt:i4>
      </vt:variant>
    </vt:vector>
  </HeadingPairs>
  <TitlesOfParts>
    <vt:vector size="35" baseType="lpstr">
      <vt:lpstr>MS PGothic</vt:lpstr>
      <vt:lpstr>Arial</vt:lpstr>
      <vt:lpstr>Calibri</vt:lpstr>
      <vt:lpstr>Franklin Gothic Book</vt:lpstr>
      <vt:lpstr>Franklin Gothic Medium</vt:lpstr>
      <vt:lpstr>Tw Cen MT</vt:lpstr>
      <vt:lpstr>Wingdings</vt:lpstr>
      <vt:lpstr>Wingdings 3</vt:lpstr>
      <vt:lpstr>ヒラギノ角ゴ Pro W3</vt:lpstr>
      <vt:lpstr>IRC-Module-Template-V2</vt:lpstr>
      <vt:lpstr>1_IRC-Module-Template-V2</vt:lpstr>
      <vt:lpstr>2_IRC-Module-Template-V2</vt:lpstr>
      <vt:lpstr>PowerPoint Presentation</vt:lpstr>
      <vt:lpstr>رعاية فريق العمل</vt:lpstr>
      <vt:lpstr>الأهداف</vt:lpstr>
      <vt:lpstr>الغرض - لماذا نتحدث عن الضغط؟</vt:lpstr>
      <vt:lpstr>ما هو الضغط؟</vt:lpstr>
      <vt:lpstr>الضغط السلبي</vt:lpstr>
      <vt:lpstr>الضغط التراكمي</vt:lpstr>
      <vt:lpstr>الضغط الناتج عن الحوادث الحرجة</vt:lpstr>
      <vt:lpstr>التراكمي - مصادر الضغط</vt:lpstr>
      <vt:lpstr>نشاط مصادر الضغط </vt:lpstr>
      <vt:lpstr>الصدمة المتحملة نيابة عن آخرين أو الصدمة الثانوية</vt:lpstr>
      <vt:lpstr>الاحتراق</vt:lpstr>
      <vt:lpstr>علامات الضغط والصدمة</vt:lpstr>
      <vt:lpstr>النشاط:  علامات الضغط والصدمة </vt:lpstr>
      <vt:lpstr>النشاط:  الرعاية والدعم</vt:lpstr>
      <vt:lpstr>الرعاية الذاتية</vt:lpstr>
      <vt:lpstr>أساليب الرعاية الذاتية</vt:lpstr>
      <vt:lpstr>مبادئ توجيهية للإجراء الشخصي لتقليل آثار الصدمة المتحملة نيابة عن آخرين</vt:lpstr>
      <vt:lpstr>النشاط: الرعاية الذاتية</vt:lpstr>
      <vt:lpstr>رعاية ودعم الفريق </vt:lpstr>
      <vt:lpstr>نصائح لدعم فريق العمل</vt:lpstr>
      <vt:lpstr>نشاط - استنتاج الخلاصة</vt:lpstr>
      <vt:lpstr>الإنهاء</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Aguilera, Jessica (Capita Translation &amp; Interpreting)</cp:lastModifiedBy>
  <cp:revision>174</cp:revision>
  <dcterms:created xsi:type="dcterms:W3CDTF">2016-02-10T17:10:11Z</dcterms:created>
  <dcterms:modified xsi:type="dcterms:W3CDTF">2017-10-05T09:14:27Z</dcterms:modified>
</cp:coreProperties>
</file>